
<file path=[Content_Types].xml><?xml version="1.0" encoding="utf-8"?>
<Types xmlns="http://schemas.openxmlformats.org/package/2006/content-types">
  <Default Extension="emf" ContentType="image/x-emf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media/image4.jpg" ContentType="image/jpeg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6" r:id="rId2"/>
  </p:sldMasterIdLst>
  <p:notesMasterIdLst>
    <p:notesMasterId r:id="rId15"/>
  </p:notesMasterIdLst>
  <p:sldIdLst>
    <p:sldId id="256" r:id="rId3"/>
    <p:sldId id="273" r:id="rId4"/>
    <p:sldId id="277" r:id="rId5"/>
    <p:sldId id="274" r:id="rId6"/>
    <p:sldId id="272" r:id="rId7"/>
    <p:sldId id="282" r:id="rId8"/>
    <p:sldId id="283" r:id="rId9"/>
    <p:sldId id="275" r:id="rId10"/>
    <p:sldId id="278" r:id="rId11"/>
    <p:sldId id="279" r:id="rId12"/>
    <p:sldId id="280" r:id="rId13"/>
    <p:sldId id="281" r:id="rId14"/>
  </p:sldIdLst>
  <p:sldSz cx="20104100" cy="11309350"/>
  <p:notesSz cx="20104100" cy="11309350"/>
  <p:defaultTextStyle>
    <a:defPPr>
      <a:defRPr lang="sv-SE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000000"/>
    <a:srgbClr val="1E599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21E4AEA4-8DFA-4A89-87EB-49C32662AFE0}" styleName="Medium Style 2 - Accent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2">
              <a:tint val="20000"/>
            </a:schemeClr>
          </a:solidFill>
        </a:fill>
      </a:tcStyle>
    </a:wholeTbl>
    <a:band1H>
      <a:tcStyle>
        <a:tcBdr/>
        <a:fill>
          <a:solidFill>
            <a:schemeClr val="accent2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2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2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6E25E649-3F16-4E02-A733-19D2CDBF48F0}" styleName="Medium Style 3 - Accent 1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25400" cmpd="sng">
              <a:solidFill>
                <a:schemeClr val="dk1"/>
              </a:solidFill>
            </a:ln>
          </a:top>
          <a:bottom>
            <a:ln w="25400" cmpd="sng">
              <a:solidFill>
                <a:schemeClr val="dk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dk1">
              <a:tint val="20000"/>
            </a:schemeClr>
          </a:solidFill>
        </a:fill>
      </a:tcStyle>
    </a:band1H>
    <a:band1V>
      <a:tcStyle>
        <a:tcBdr/>
        <a:fill>
          <a:solidFill>
            <a:schemeClr val="dk1">
              <a:tint val="20000"/>
            </a:schemeClr>
          </a:solidFill>
        </a:fill>
      </a:tcStyle>
    </a:band1V>
    <a:la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lt1"/>
          </a:solidFill>
        </a:fill>
      </a:tcStyle>
    </a:lastRow>
    <a:seCell>
      <a:tcTxStyle b="on">
        <a:fontRef idx="minor">
          <a:scrgbClr r="0" g="0" b="0"/>
        </a:fontRef>
        <a:schemeClr val="dk1"/>
      </a:tcTxStyle>
      <a:tcStyle>
        <a:tcBdr/>
      </a:tcStyle>
    </a:seCell>
    <a:swCell>
      <a:tcTxStyle b="on">
        <a:fontRef idx="minor">
          <a:scrgbClr r="0" g="0" b="0"/>
        </a:fontRef>
        <a:schemeClr val="dk1"/>
      </a:tcTxStyle>
      <a:tcStyle>
        <a:tcBdr/>
      </a:tcStyle>
    </a:swCell>
    <a:firstRow>
      <a:tcTxStyle b="on">
        <a:fontRef idx="minor">
          <a:scrgbClr r="0" g="0" b="0"/>
        </a:fontRef>
        <a:schemeClr val="lt1"/>
      </a:tcTxStyle>
      <a:tcStyle>
        <a:tcBdr>
          <a:bottom>
            <a:ln w="25400" cmpd="sng">
              <a:solidFill>
                <a:schemeClr val="dk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C89EF96-8CEA-46FF-86C4-4CE0E7609802}" styleName="Light Style 3 - Accent 1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  <a:tblStyle styleId="{7DF18680-E054-41AD-8BC1-D1AEF772440D}" styleName="Medium Style 2 - Accent 5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5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5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5"/>
          </a:solidFill>
        </a:fill>
      </a:tcStyle>
    </a:firstRow>
  </a:tblStyle>
  <a:tblStyle styleId="{16D9F66E-5EB9-4882-86FB-DCBF35E3C3E4}" styleName="Medium Style 4 - Accent 6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6"/>
              </a:solidFill>
            </a:ln>
          </a:left>
          <a:right>
            <a:ln w="12700" cmpd="sng">
              <a:solidFill>
                <a:schemeClr val="accent6"/>
              </a:solidFill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 w="12700" cmpd="sng">
              <a:solidFill>
                <a:schemeClr val="accent6"/>
              </a:solidFill>
            </a:ln>
          </a:insideH>
          <a:insideV>
            <a:ln w="12700" cmpd="sng">
              <a:solidFill>
                <a:schemeClr val="accent6"/>
              </a:solidFill>
            </a:ln>
          </a:insideV>
        </a:tcBdr>
        <a:fill>
          <a:solidFill>
            <a:schemeClr val="accent6">
              <a:tint val="20000"/>
            </a:schemeClr>
          </a:solidFill>
        </a:fill>
      </a:tcStyle>
    </a:wholeTbl>
    <a:band1H>
      <a:tcStyle>
        <a:tcBdr/>
        <a:fill>
          <a:solidFill>
            <a:schemeClr val="accent6">
              <a:tint val="40000"/>
            </a:schemeClr>
          </a:solidFill>
        </a:fill>
      </a:tcStyle>
    </a:band1H>
    <a:band1V>
      <a:tcStyle>
        <a:tcBdr/>
        <a:fill>
          <a:solidFill>
            <a:schemeClr val="accent6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6"/>
              </a:solidFill>
            </a:ln>
          </a:top>
        </a:tcBdr>
        <a:fill>
          <a:solidFill>
            <a:schemeClr val="accent6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6">
              <a:tint val="20000"/>
            </a:schemeClr>
          </a:solidFill>
        </a:fill>
      </a:tcStyle>
    </a:firstRow>
  </a:tblStyle>
  <a:tblStyle styleId="{616DA210-FB5B-4158-B5E0-FEB733F419BA}" styleName="Light Style 3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tx1">
              <a:alpha val="20000"/>
            </a:schemeClr>
          </a:solidFill>
        </a:fill>
      </a:tcStyle>
    </a:band1H>
    <a:band1V>
      <a:tcStyle>
        <a:tcBdr/>
        <a:fill>
          <a:solidFill>
            <a:schemeClr val="tx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tx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tx1"/>
              </a:solidFill>
            </a:ln>
          </a:bottom>
        </a:tcBdr>
        <a:fill>
          <a:noFill/>
        </a:fill>
      </a:tcStyle>
    </a:firstRow>
  </a:tblStyle>
  <a:tblStyle styleId="{ED083AE6-46FA-4A59-8FB0-9F97EB10719F}" styleName="Light Style 3 - Accent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66" d="100"/>
          <a:sy n="66" d="100"/>
        </p:scale>
        <p:origin x="642" y="84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6.xml"/><Relationship Id="rId13" Type="http://schemas.openxmlformats.org/officeDocument/2006/relationships/slide" Target="slides/slide11.xml"/><Relationship Id="rId18" Type="http://schemas.openxmlformats.org/officeDocument/2006/relationships/theme" Target="theme/theme1.xml"/><Relationship Id="rId3" Type="http://schemas.openxmlformats.org/officeDocument/2006/relationships/slide" Target="slides/slide1.xml"/><Relationship Id="rId7" Type="http://schemas.openxmlformats.org/officeDocument/2006/relationships/slide" Target="slides/slide5.xml"/><Relationship Id="rId12" Type="http://schemas.openxmlformats.org/officeDocument/2006/relationships/slide" Target="slides/slide10.xml"/><Relationship Id="rId17" Type="http://schemas.openxmlformats.org/officeDocument/2006/relationships/viewProps" Target="viewProps.xml"/><Relationship Id="rId2" Type="http://schemas.openxmlformats.org/officeDocument/2006/relationships/slideMaster" Target="slideMasters/slideMaster2.xml"/><Relationship Id="rId16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4.xml"/><Relationship Id="rId11" Type="http://schemas.openxmlformats.org/officeDocument/2006/relationships/slide" Target="slides/slide9.xml"/><Relationship Id="rId5" Type="http://schemas.openxmlformats.org/officeDocument/2006/relationships/slide" Target="slides/slide3.xml"/><Relationship Id="rId15" Type="http://schemas.openxmlformats.org/officeDocument/2006/relationships/notesMaster" Target="notesMasters/notesMaster1.xml"/><Relationship Id="rId10" Type="http://schemas.openxmlformats.org/officeDocument/2006/relationships/slide" Target="slides/slide8.xml"/><Relationship Id="rId19" Type="http://schemas.openxmlformats.org/officeDocument/2006/relationships/tableStyles" Target="tableStyles.xml"/><Relationship Id="rId4" Type="http://schemas.openxmlformats.org/officeDocument/2006/relationships/slide" Target="slides/slide2.xml"/><Relationship Id="rId9" Type="http://schemas.openxmlformats.org/officeDocument/2006/relationships/slide" Target="slides/slide7.xml"/><Relationship Id="rId14" Type="http://schemas.openxmlformats.org/officeDocument/2006/relationships/slide" Target="slides/slide12.xml"/></Relationships>
</file>

<file path=ppt/media/image10.png>
</file>

<file path=ppt/media/image11.png>
</file>

<file path=ppt/media/image12.png>
</file>

<file path=ppt/media/image13.png>
</file>

<file path=ppt/media/image2.jpg>
</file>

<file path=ppt/media/image3.jpg>
</file>

<file path=ppt/media/image4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11387138" y="0"/>
            <a:ext cx="8712200" cy="56673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EF475040-06F1-4E10-A683-81D895EF4852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659563" y="1414463"/>
            <a:ext cx="6784975" cy="381635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sv-SE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2009775" y="5441950"/>
            <a:ext cx="16084550" cy="4454525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sv-SE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sv-SE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11387138" y="10742613"/>
            <a:ext cx="8712200" cy="56673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9623F92-A8FA-4E39-A30E-9E90CFAAE0B9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37703847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23F92-A8FA-4E39-A30E-9E90CFAAE0B9}" type="slidenum">
              <a:rPr lang="sv-SE" smtClean="0"/>
              <a:t>3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05691242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sv-SE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9623F92-A8FA-4E39-A30E-9E90CFAAE0B9}" type="slidenum">
              <a:rPr lang="sv-SE" smtClean="0"/>
              <a:t>4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66505473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image" Target="../media/image2.jp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3015615" y="6333236"/>
            <a:ext cx="14072870" cy="282733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14" name="Platshållare för text 2"/>
          <p:cNvSpPr>
            <a:spLocks noGrp="1"/>
          </p:cNvSpPr>
          <p:nvPr>
            <p:ph idx="1"/>
          </p:nvPr>
        </p:nvSpPr>
        <p:spPr>
          <a:xfrm>
            <a:off x="7004050" y="3216275"/>
            <a:ext cx="12095163" cy="688657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>
            <a:lvl1pPr>
              <a:defRPr b="1"/>
            </a:lvl1pPr>
            <a:lvl2pPr>
              <a:defRPr sz="1100"/>
            </a:lvl2pPr>
            <a:lvl4pPr>
              <a:defRPr sz="4800"/>
            </a:lvl4pPr>
            <a:lvl5pPr>
              <a:defRPr sz="4800"/>
            </a:lvl5pPr>
          </a:lstStyle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Jämföre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004888" y="2532063"/>
            <a:ext cx="8883650" cy="10541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1004888" y="3586163"/>
            <a:ext cx="8883650" cy="65166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text 4"/>
          <p:cNvSpPr>
            <a:spLocks noGrp="1"/>
          </p:cNvSpPr>
          <p:nvPr>
            <p:ph type="body" sz="quarter" idx="3"/>
          </p:nvPr>
        </p:nvSpPr>
        <p:spPr>
          <a:xfrm>
            <a:off x="10212388" y="2532063"/>
            <a:ext cx="8886825" cy="1054100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6" name="Platshållare för innehåll 5"/>
          <p:cNvSpPr>
            <a:spLocks noGrp="1"/>
          </p:cNvSpPr>
          <p:nvPr>
            <p:ph sz="quarter" idx="4"/>
          </p:nvPr>
        </p:nvSpPr>
        <p:spPr>
          <a:xfrm>
            <a:off x="10212388" y="3586163"/>
            <a:ext cx="8886825" cy="6516687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7" name="Platshållare för datum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8" name="Platshållare för sidfot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9" name="Platshållare för bildnumm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2322636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Endast 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datum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4" name="Platshållare för sidfot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5" name="Platshållare för bildnumm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97276330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datum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3" name="Platshållare för sidfot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4" name="Platshållare för bildnumm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326194348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Innehåll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004888" y="450850"/>
            <a:ext cx="6615112" cy="1916113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>
          <a:xfrm>
            <a:off x="7859713" y="450850"/>
            <a:ext cx="11239500" cy="965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1004888" y="2366963"/>
            <a:ext cx="6615112" cy="7735887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716497805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Bild med bild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3940175" y="7916863"/>
            <a:ext cx="12063413" cy="935037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bild 2"/>
          <p:cNvSpPr>
            <a:spLocks noGrp="1"/>
          </p:cNvSpPr>
          <p:nvPr>
            <p:ph type="pic" idx="1"/>
          </p:nvPr>
        </p:nvSpPr>
        <p:spPr>
          <a:xfrm>
            <a:off x="3940175" y="1011238"/>
            <a:ext cx="12063413" cy="678497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sv-SE"/>
          </a:p>
        </p:txBody>
      </p:sp>
      <p:sp>
        <p:nvSpPr>
          <p:cNvPr id="4" name="Platshållare för text 3"/>
          <p:cNvSpPr>
            <a:spLocks noGrp="1"/>
          </p:cNvSpPr>
          <p:nvPr>
            <p:ph type="body" sz="half" idx="2"/>
          </p:nvPr>
        </p:nvSpPr>
        <p:spPr>
          <a:xfrm>
            <a:off x="3940175" y="8851900"/>
            <a:ext cx="12063413" cy="1327150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26251825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Rubrik och lodrät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2078098099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Lodrät rubrik och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Lodrät rubrik 1"/>
          <p:cNvSpPr>
            <a:spLocks noGrp="1"/>
          </p:cNvSpPr>
          <p:nvPr>
            <p:ph type="title" orient="vert"/>
          </p:nvPr>
        </p:nvSpPr>
        <p:spPr>
          <a:xfrm>
            <a:off x="14576425" y="452438"/>
            <a:ext cx="4522788" cy="9650412"/>
          </a:xfrm>
        </p:spPr>
        <p:txBody>
          <a:bodyPr vert="eaVert"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lodrät text 2"/>
          <p:cNvSpPr>
            <a:spLocks noGrp="1"/>
          </p:cNvSpPr>
          <p:nvPr>
            <p:ph type="body" orient="vert" idx="1"/>
          </p:nvPr>
        </p:nvSpPr>
        <p:spPr>
          <a:xfrm>
            <a:off x="1004888" y="452438"/>
            <a:ext cx="13419137" cy="9650412"/>
          </a:xfrm>
        </p:spPr>
        <p:txBody>
          <a:bodyPr vert="eaVert"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73962222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Title and Content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314126" y="314116"/>
            <a:ext cx="14143967" cy="10680313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7" name="bk object 17"/>
          <p:cNvSpPr/>
          <p:nvPr/>
        </p:nvSpPr>
        <p:spPr>
          <a:xfrm>
            <a:off x="11112269" y="314116"/>
            <a:ext cx="8677704" cy="10680313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18" name="bk object 18"/>
          <p:cNvSpPr/>
          <p:nvPr/>
        </p:nvSpPr>
        <p:spPr>
          <a:xfrm>
            <a:off x="314126" y="314126"/>
            <a:ext cx="19476085" cy="10660380"/>
          </a:xfrm>
          <a:custGeom>
            <a:avLst/>
            <a:gdLst/>
            <a:ahLst/>
            <a:cxnLst/>
            <a:rect l="l" t="t" r="r" b="b"/>
            <a:pathLst>
              <a:path w="19476085" h="10660380">
                <a:moveTo>
                  <a:pt x="0" y="10660356"/>
                </a:moveTo>
                <a:lnTo>
                  <a:pt x="19475846" y="10660356"/>
                </a:lnTo>
                <a:lnTo>
                  <a:pt x="19475846" y="0"/>
                </a:lnTo>
                <a:lnTo>
                  <a:pt x="0" y="0"/>
                </a:lnTo>
                <a:lnTo>
                  <a:pt x="0" y="10660356"/>
                </a:lnTo>
                <a:close/>
              </a:path>
            </a:pathLst>
          </a:custGeom>
          <a:solidFill>
            <a:srgbClr val="000000">
              <a:alpha val="50000"/>
            </a:srgbClr>
          </a:solid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1/4/2023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sp>
        <p:nvSpPr>
          <p:cNvPr id="10" name="Holder 3"/>
          <p:cNvSpPr>
            <a:spLocks noGrp="1"/>
          </p:cNvSpPr>
          <p:nvPr>
            <p:ph sz="half" idx="2"/>
          </p:nvPr>
        </p:nvSpPr>
        <p:spPr>
          <a:xfrm>
            <a:off x="298450" y="320675"/>
            <a:ext cx="19507200" cy="10668000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1005205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10353611" y="2601150"/>
            <a:ext cx="8745284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1/4/2023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1/4/2023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>
          <a:xfrm>
            <a:off x="6927850" y="10531475"/>
            <a:ext cx="6433312" cy="565467"/>
          </a:xfrm>
          <a:prstGeom prst="rect">
            <a:avLst/>
          </a:prstGeom>
        </p:spPr>
        <p:txBody>
          <a:bodyPr lIns="0" tIns="0" rIns="0" bIns="0"/>
          <a:lstStyle>
            <a:lvl1pPr algn="ct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>
          <a:xfrm>
            <a:off x="1005205" y="10517696"/>
            <a:ext cx="4623943" cy="565467"/>
          </a:xfrm>
          <a:prstGeom prst="rect">
            <a:avLst/>
          </a:prstGeom>
        </p:spPr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/>
              <a:t>1/4/2023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Rubrikbil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ctrTitle"/>
          </p:nvPr>
        </p:nvSpPr>
        <p:spPr>
          <a:xfrm>
            <a:off x="1508125" y="3513138"/>
            <a:ext cx="17087850" cy="2424112"/>
          </a:xfrm>
        </p:spPr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Underrubrik 2"/>
          <p:cNvSpPr>
            <a:spLocks noGrp="1"/>
          </p:cNvSpPr>
          <p:nvPr>
            <p:ph type="subTitle" idx="1"/>
          </p:nvPr>
        </p:nvSpPr>
        <p:spPr>
          <a:xfrm>
            <a:off x="3016250" y="6408738"/>
            <a:ext cx="14071600" cy="2890837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sv-SE"/>
              <a:t>Klicka här för att ändra format på underrubrik i bakgrunden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381166794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Rubrik och innehål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414294258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vsnittsrubri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>
          <a:xfrm>
            <a:off x="1587500" y="7267575"/>
            <a:ext cx="17089438" cy="2246313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587500" y="4792663"/>
            <a:ext cx="17089438" cy="2474912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sv-SE"/>
              <a:t>Klicka här för att ändra format på bakgrundstexten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5452673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vå innehållsdela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ubrik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innehåll 2"/>
          <p:cNvSpPr>
            <a:spLocks noGrp="1"/>
          </p:cNvSpPr>
          <p:nvPr>
            <p:ph sz="half" idx="1"/>
          </p:nvPr>
        </p:nvSpPr>
        <p:spPr>
          <a:xfrm>
            <a:off x="1004888" y="2638425"/>
            <a:ext cx="8970962" cy="74644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4" name="Platshållare för innehåll 3"/>
          <p:cNvSpPr>
            <a:spLocks noGrp="1"/>
          </p:cNvSpPr>
          <p:nvPr>
            <p:ph sz="half" idx="2"/>
          </p:nvPr>
        </p:nvSpPr>
        <p:spPr>
          <a:xfrm>
            <a:off x="10128250" y="2638425"/>
            <a:ext cx="8970963" cy="7464425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sv-SE"/>
              <a:t>Klicka här för att ändra format på bakgrundstexten</a:t>
            </a:r>
          </a:p>
          <a:p>
            <a:pPr lvl="1"/>
            <a:r>
              <a:rPr lang="sv-SE"/>
              <a:t>Nivå två</a:t>
            </a:r>
          </a:p>
          <a:p>
            <a:pPr lvl="2"/>
            <a:r>
              <a:rPr lang="sv-SE"/>
              <a:t>Nivå tre</a:t>
            </a:r>
          </a:p>
          <a:p>
            <a:pPr lvl="3"/>
            <a:r>
              <a:rPr lang="sv-SE"/>
              <a:t>Nivå fyra</a:t>
            </a:r>
          </a:p>
          <a:p>
            <a:pPr lvl="4"/>
            <a:r>
              <a:rPr lang="sv-SE"/>
              <a:t>Nivå fem</a:t>
            </a:r>
          </a:p>
        </p:txBody>
      </p:sp>
      <p:sp>
        <p:nvSpPr>
          <p:cNvPr id="5" name="Platshållare för datum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6" name="Platshållare för sidfot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sv-SE"/>
          </a:p>
        </p:txBody>
      </p:sp>
      <p:sp>
        <p:nvSpPr>
          <p:cNvPr id="7" name="Platshållare för bildnumm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125808841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emf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13.xml"/><Relationship Id="rId3" Type="http://schemas.openxmlformats.org/officeDocument/2006/relationships/slideLayout" Target="../slideLayouts/slideLayout8.xml"/><Relationship Id="rId7" Type="http://schemas.openxmlformats.org/officeDocument/2006/relationships/slideLayout" Target="../slideLayouts/slideLayout12.xml"/><Relationship Id="rId12" Type="http://schemas.openxmlformats.org/officeDocument/2006/relationships/theme" Target="../theme/theme2.xml"/><Relationship Id="rId2" Type="http://schemas.openxmlformats.org/officeDocument/2006/relationships/slideLayout" Target="../slideLayouts/slideLayout7.xml"/><Relationship Id="rId1" Type="http://schemas.openxmlformats.org/officeDocument/2006/relationships/slideLayout" Target="../slideLayouts/slideLayout6.xml"/><Relationship Id="rId6" Type="http://schemas.openxmlformats.org/officeDocument/2006/relationships/slideLayout" Target="../slideLayouts/slideLayout11.xml"/><Relationship Id="rId11" Type="http://schemas.openxmlformats.org/officeDocument/2006/relationships/slideLayout" Target="../slideLayouts/slideLayout16.xml"/><Relationship Id="rId5" Type="http://schemas.openxmlformats.org/officeDocument/2006/relationships/slideLayout" Target="../slideLayouts/slideLayout10.xml"/><Relationship Id="rId10" Type="http://schemas.openxmlformats.org/officeDocument/2006/relationships/slideLayout" Target="../slideLayouts/slideLayout15.xml"/><Relationship Id="rId4" Type="http://schemas.openxmlformats.org/officeDocument/2006/relationships/slideLayout" Target="../slideLayouts/slideLayout9.xml"/><Relationship Id="rId9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1018328" y="896001"/>
            <a:ext cx="18067443" cy="56006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800" b="1" i="0">
                <a:solidFill>
                  <a:schemeClr val="bg1"/>
                </a:solidFill>
                <a:latin typeface="Vitesse Sans"/>
                <a:cs typeface="Vitesse Sans"/>
              </a:defRPr>
            </a:lvl1pPr>
          </a:lstStyle>
          <a:p>
            <a:endParaRPr dirty="0"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1005205" y="2601150"/>
            <a:ext cx="18093690" cy="7464171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 dirty="0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14474953" y="396875"/>
            <a:ext cx="4623943" cy="56546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r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F15528-21DE-4FAA-801E-634DDDAF4B2B}" type="slidenum">
              <a:t>‹#›</a:t>
            </a:fld>
            <a:endParaRPr/>
          </a:p>
        </p:txBody>
      </p:sp>
      <p:cxnSp>
        <p:nvCxnSpPr>
          <p:cNvPr id="7" name="Rak 6"/>
          <p:cNvCxnSpPr/>
          <p:nvPr userDrawn="1"/>
        </p:nvCxnSpPr>
        <p:spPr>
          <a:xfrm>
            <a:off x="984250" y="1387475"/>
            <a:ext cx="17221200" cy="0"/>
          </a:xfrm>
          <a:prstGeom prst="line">
            <a:avLst/>
          </a:prstGeom>
          <a:ln w="6350">
            <a:solidFill>
              <a:schemeClr val="tx1"/>
            </a:solidFill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pic>
        <p:nvPicPr>
          <p:cNvPr id="8" name="Bildobjekt 7" descr="Sirius_RGB.eps"/>
          <p:cNvPicPr>
            <a:picLocks noChangeAspect="1"/>
          </p:cNvPicPr>
          <p:nvPr userDrawn="1"/>
        </p:nvPicPr>
        <p:blipFill>
          <a:blip r:embed="rId7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586450" y="1006475"/>
            <a:ext cx="698952" cy="990600"/>
          </a:xfrm>
          <a:prstGeom prst="rect">
            <a:avLst/>
          </a:prstGeom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tshållare för rubrik 1"/>
          <p:cNvSpPr>
            <a:spLocks noGrp="1"/>
          </p:cNvSpPr>
          <p:nvPr>
            <p:ph type="title"/>
          </p:nvPr>
        </p:nvSpPr>
        <p:spPr>
          <a:xfrm>
            <a:off x="1004888" y="452438"/>
            <a:ext cx="18094325" cy="188595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sv-SE"/>
              <a:t>Klicka här för att ändra format</a:t>
            </a:r>
          </a:p>
        </p:txBody>
      </p:sp>
      <p:sp>
        <p:nvSpPr>
          <p:cNvPr id="3" name="Platshållare för text 2"/>
          <p:cNvSpPr>
            <a:spLocks noGrp="1"/>
          </p:cNvSpPr>
          <p:nvPr>
            <p:ph type="body" idx="1"/>
          </p:nvPr>
        </p:nvSpPr>
        <p:spPr>
          <a:xfrm>
            <a:off x="1004888" y="2638425"/>
            <a:ext cx="18094325" cy="7464425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sv-SE" dirty="0"/>
              <a:t>Klicka här för att ändra format på bakgrundstexten</a:t>
            </a:r>
          </a:p>
          <a:p>
            <a:pPr lvl="1"/>
            <a:r>
              <a:rPr lang="sv-SE" dirty="0"/>
              <a:t>Nivå två</a:t>
            </a:r>
          </a:p>
          <a:p>
            <a:pPr lvl="2"/>
            <a:r>
              <a:rPr lang="sv-SE" dirty="0"/>
              <a:t>Nivå tre</a:t>
            </a:r>
          </a:p>
          <a:p>
            <a:pPr lvl="3"/>
            <a:r>
              <a:rPr lang="sv-SE" dirty="0"/>
              <a:t>Nivå fyra</a:t>
            </a:r>
          </a:p>
          <a:p>
            <a:pPr lvl="4"/>
            <a:r>
              <a:rPr lang="sv-SE" dirty="0"/>
              <a:t>Nivå fem</a:t>
            </a:r>
          </a:p>
        </p:txBody>
      </p:sp>
      <p:sp>
        <p:nvSpPr>
          <p:cNvPr id="4" name="Platshållare för datum 3"/>
          <p:cNvSpPr>
            <a:spLocks noGrp="1"/>
          </p:cNvSpPr>
          <p:nvPr>
            <p:ph type="dt" sz="half" idx="2"/>
          </p:nvPr>
        </p:nvSpPr>
        <p:spPr>
          <a:xfrm>
            <a:off x="1004888" y="10482263"/>
            <a:ext cx="4691062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5AB4CE8C-FFE7-584B-ABA1-FAA98CBCD69C}" type="datetimeFigureOut">
              <a:rPr lang="sv-SE" smtClean="0"/>
              <a:t>2023-01-04</a:t>
            </a:fld>
            <a:endParaRPr lang="sv-SE"/>
          </a:p>
        </p:txBody>
      </p:sp>
      <p:sp>
        <p:nvSpPr>
          <p:cNvPr id="5" name="Platshållare för sidfot 4"/>
          <p:cNvSpPr>
            <a:spLocks noGrp="1"/>
          </p:cNvSpPr>
          <p:nvPr>
            <p:ph type="ftr" sz="quarter" idx="3"/>
          </p:nvPr>
        </p:nvSpPr>
        <p:spPr>
          <a:xfrm>
            <a:off x="6869113" y="10482263"/>
            <a:ext cx="6365875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sv-SE"/>
          </a:p>
        </p:txBody>
      </p:sp>
      <p:sp>
        <p:nvSpPr>
          <p:cNvPr id="6" name="Platshållare för bildnummer 5"/>
          <p:cNvSpPr>
            <a:spLocks noGrp="1"/>
          </p:cNvSpPr>
          <p:nvPr>
            <p:ph type="sldNum" sz="quarter" idx="4"/>
          </p:nvPr>
        </p:nvSpPr>
        <p:spPr>
          <a:xfrm>
            <a:off x="14408150" y="10482263"/>
            <a:ext cx="4691063" cy="601662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44CC1A-F451-B040-96FD-FF1EE04DC297}" type="slidenum">
              <a:rPr lang="sv-SE" smtClean="0"/>
              <a:t>‹#›</a:t>
            </a:fld>
            <a:endParaRPr lang="sv-SE"/>
          </a:p>
        </p:txBody>
      </p:sp>
    </p:spTree>
    <p:extLst>
      <p:ext uri="{BB962C8B-B14F-4D97-AF65-F5344CB8AC3E}">
        <p14:creationId xmlns:p14="http://schemas.microsoft.com/office/powerpoint/2010/main" val="838479908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68" r:id="rId2"/>
    <p:sldLayoutId id="2147483669" r:id="rId3"/>
    <p:sldLayoutId id="2147483670" r:id="rId4"/>
    <p:sldLayoutId id="2147483671" r:id="rId5"/>
    <p:sldLayoutId id="2147483672" r:id="rId6"/>
    <p:sldLayoutId id="2147483673" r:id="rId7"/>
    <p:sldLayoutId id="2147483674" r:id="rId8"/>
    <p:sldLayoutId id="2147483675" r:id="rId9"/>
    <p:sldLayoutId id="2147483676" r:id="rId10"/>
    <p:sldLayoutId id="2147483677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sv-SE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emf"/><Relationship Id="rId2" Type="http://schemas.openxmlformats.org/officeDocument/2006/relationships/image" Target="../media/image4.jpg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9.png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1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Relationship Id="rId4" Type="http://schemas.openxmlformats.org/officeDocument/2006/relationships/image" Target="../media/image1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0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0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10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0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Bildobjekt 9" descr="Sirius_GrafiskProfil_2018_PPT.jpg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20104100" cy="11308556"/>
          </a:xfrm>
          <a:prstGeom prst="rect">
            <a:avLst/>
          </a:prstGeom>
        </p:spPr>
      </p:pic>
      <p:pic>
        <p:nvPicPr>
          <p:cNvPr id="2" name="Bildobjekt 1" descr="Sirius_RGB.eps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842250" y="2530475"/>
            <a:ext cx="3230410" cy="4578350"/>
          </a:xfrm>
          <a:prstGeom prst="rect">
            <a:avLst/>
          </a:prstGeom>
        </p:spPr>
      </p:pic>
      <p:sp>
        <p:nvSpPr>
          <p:cNvPr id="4" name="Rubrik 1"/>
          <p:cNvSpPr txBox="1">
            <a:spLocks/>
          </p:cNvSpPr>
          <p:nvPr/>
        </p:nvSpPr>
        <p:spPr>
          <a:xfrm>
            <a:off x="908050" y="8093075"/>
            <a:ext cx="17088486" cy="1289210"/>
          </a:xfrm>
          <a:prstGeom prst="rect">
            <a:avLst/>
          </a:prstGeom>
        </p:spPr>
        <p:txBody>
          <a:bodyPr/>
          <a:lstStyle>
            <a:lvl1pPr>
              <a:defRPr>
                <a:latin typeface="+mj-lt"/>
                <a:ea typeface="+mj-ea"/>
                <a:cs typeface="+mj-cs"/>
              </a:defRPr>
            </a:lvl1pPr>
          </a:lstStyle>
          <a:p>
            <a:pPr algn="ctr"/>
            <a:r>
              <a:rPr lang="en-GB" sz="7200" dirty="0">
                <a:solidFill>
                  <a:schemeClr val="bg1"/>
                </a:solidFill>
                <a:latin typeface="Arial Black"/>
                <a:cs typeface="Arial Black"/>
              </a:rPr>
              <a:t>JÄMFÖRELSERAPPORT </a:t>
            </a:r>
          </a:p>
          <a:p>
            <a:pPr algn="ctr"/>
            <a:r>
              <a:rPr lang="en-GB" sz="7200" dirty="0">
                <a:solidFill>
                  <a:schemeClr val="bg1"/>
                </a:solidFill>
                <a:latin typeface="Arial Black"/>
                <a:cs typeface="Arial Black"/>
              </a:rPr>
              <a:t>2023</a:t>
            </a:r>
            <a:endParaRPr lang="sv-SE" sz="7200" dirty="0">
              <a:solidFill>
                <a:schemeClr val="bg1"/>
              </a:solidFill>
              <a:latin typeface="Arial Black"/>
              <a:cs typeface="Arial Black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 fontScale="92500"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BOLLVINSTER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FÖRSTA: 689/644 = 51,7 %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BOLLVINSTER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TRE: </a:t>
            </a:r>
            <a:r>
              <a:rPr lang="en-GB" sz="3500" dirty="0">
                <a:solidFill>
                  <a:srgbClr val="C00000"/>
                </a:solidFill>
                <a:latin typeface="Arial Black" panose="020B0A04020102020204" pitchFamily="34" charset="0"/>
              </a:rPr>
              <a:t>173/137 = 56,5 %</a:t>
            </a:r>
            <a:endParaRPr lang="sv-SE" sz="3500" dirty="0">
              <a:solidFill>
                <a:srgbClr val="C00000"/>
              </a:solidFill>
              <a:latin typeface="Arial Black" panose="020B0A04020102020204" pitchFamily="34" charset="0"/>
            </a:endParaRP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724278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NÄRKAMPERS UTFALL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pic>
        <p:nvPicPr>
          <p:cNvPr id="10" name="Content Placeholder 9">
            <a:extLst>
              <a:ext uri="{FF2B5EF4-FFF2-40B4-BE49-F238E27FC236}">
                <a16:creationId xmlns:a16="http://schemas.microsoft.com/office/drawing/2014/main" id="{8E52AC2F-6CB7-21C9-45D8-3B4836C5192F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031195" y="3951028"/>
            <a:ext cx="8437563" cy="6853559"/>
          </a:xfrm>
        </p:spPr>
      </p:pic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pic>
        <p:nvPicPr>
          <p:cNvPr id="8" name="Content Placeholder 7">
            <a:extLst>
              <a:ext uri="{FF2B5EF4-FFF2-40B4-BE49-F238E27FC236}">
                <a16:creationId xmlns:a16="http://schemas.microsoft.com/office/drawing/2014/main" id="{E1E46366-6C7C-A02B-EE0D-B162160F681D}"/>
              </a:ext>
            </a:extLst>
          </p:cNvPr>
          <p:cNvPicPr>
            <a:picLocks noGrp="1" noChangeAspect="1"/>
          </p:cNvPicPr>
          <p:nvPr>
            <p:ph sz="quarter" idx="4"/>
          </p:nvPr>
        </p:nvPicPr>
        <p:blipFill>
          <a:blip r:embed="rId4"/>
          <a:stretch>
            <a:fillRect/>
          </a:stretch>
        </p:blipFill>
        <p:spPr>
          <a:xfrm>
            <a:off x="10661650" y="3938782"/>
            <a:ext cx="8153400" cy="6670963"/>
          </a:xfrm>
        </p:spPr>
      </p:pic>
    </p:spTree>
    <p:extLst>
      <p:ext uri="{BB962C8B-B14F-4D97-AF65-F5344CB8AC3E}">
        <p14:creationId xmlns:p14="http://schemas.microsoft.com/office/powerpoint/2010/main" val="1011655550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TOLV FÖRSTA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7" y="1880236"/>
            <a:ext cx="8886825" cy="1590586"/>
          </a:xfrm>
        </p:spPr>
        <p:txBody>
          <a:bodyPr>
            <a:noAutofit/>
          </a:bodyPr>
          <a:lstStyle/>
          <a:p>
            <a:endParaRPr lang="en-GB" sz="4000" dirty="0">
              <a:latin typeface="Arial Black" panose="020B0A04020102020204" pitchFamily="34" charset="0"/>
            </a:endParaRP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170281"/>
            <a:ext cx="180943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NÄRKAMPER OCH </a:t>
            </a:r>
            <a:br>
              <a:rPr lang="en-GB" sz="7200" dirty="0">
                <a:latin typeface="Arial Black" panose="020B0A04020102020204" pitchFamily="34" charset="0"/>
              </a:rPr>
            </a:br>
            <a:r>
              <a:rPr lang="en-GB" sz="7200" dirty="0">
                <a:latin typeface="Arial Black" panose="020B0A04020102020204" pitchFamily="34" charset="0"/>
              </a:rPr>
              <a:t>BRYTNINGAR PER ZON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pic>
        <p:nvPicPr>
          <p:cNvPr id="13" name="Content Placeholder 12">
            <a:extLst>
              <a:ext uri="{FF2B5EF4-FFF2-40B4-BE49-F238E27FC236}">
                <a16:creationId xmlns:a16="http://schemas.microsoft.com/office/drawing/2014/main" id="{AEF8A2A8-159F-AFB9-84DD-12C6F1BF8C99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1517650" y="3395825"/>
            <a:ext cx="5562600" cy="7743244"/>
          </a:xfrm>
        </p:spPr>
      </p:pic>
      <p:pic>
        <p:nvPicPr>
          <p:cNvPr id="20" name="Picture 19">
            <a:extLst>
              <a:ext uri="{FF2B5EF4-FFF2-40B4-BE49-F238E27FC236}">
                <a16:creationId xmlns:a16="http://schemas.microsoft.com/office/drawing/2014/main" id="{ADD47DAA-3A6C-F6E8-39E2-653F7AEF63E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401300" y="3379043"/>
            <a:ext cx="5822950" cy="79355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02747034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TOLV FÖRSTA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7" y="1880236"/>
            <a:ext cx="8886825" cy="1590586"/>
          </a:xfrm>
        </p:spPr>
        <p:txBody>
          <a:bodyPr>
            <a:noAutofit/>
          </a:bodyPr>
          <a:lstStyle/>
          <a:p>
            <a:endParaRPr lang="en-GB" sz="4000" dirty="0">
              <a:latin typeface="Arial Black" panose="020B0A04020102020204" pitchFamily="34" charset="0"/>
            </a:endParaRPr>
          </a:p>
          <a:p>
            <a:r>
              <a:rPr lang="en-GB" sz="4000" dirty="0">
                <a:latin typeface="Arial Black" panose="020B0A04020102020204" pitchFamily="34" charset="0"/>
              </a:rPr>
              <a:t>SIRIUS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170281"/>
            <a:ext cx="1809432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VUNNA NÄRKAMPER </a:t>
            </a:r>
            <a:br>
              <a:rPr lang="en-GB" sz="7200" dirty="0">
                <a:latin typeface="Arial Black" panose="020B0A04020102020204" pitchFamily="34" charset="0"/>
              </a:rPr>
            </a:br>
            <a:r>
              <a:rPr lang="en-GB" sz="7200" dirty="0">
                <a:latin typeface="Arial Black" panose="020B0A04020102020204" pitchFamily="34" charset="0"/>
              </a:rPr>
              <a:t>OCH BRYTNINGAR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pic>
        <p:nvPicPr>
          <p:cNvPr id="11" name="Content Placeholder 10">
            <a:extLst>
              <a:ext uri="{FF2B5EF4-FFF2-40B4-BE49-F238E27FC236}">
                <a16:creationId xmlns:a16="http://schemas.microsoft.com/office/drawing/2014/main" id="{2E9C0913-E006-37AF-741B-B9C7EABD53D6}"/>
              </a:ext>
            </a:extLst>
          </p:cNvPr>
          <p:cNvPicPr>
            <a:picLocks noGrp="1" noChangeAspect="1"/>
          </p:cNvPicPr>
          <p:nvPr>
            <p:ph sz="half" idx="2"/>
          </p:nvPr>
        </p:nvPicPr>
        <p:blipFill>
          <a:blip r:embed="rId3"/>
          <a:stretch>
            <a:fillRect/>
          </a:stretch>
        </p:blipFill>
        <p:spPr>
          <a:xfrm>
            <a:off x="908050" y="3470822"/>
            <a:ext cx="5410200" cy="7378700"/>
          </a:xfr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BAA34819-6393-70BD-065B-167CD20D95CA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0890250" y="3439526"/>
            <a:ext cx="5410200" cy="73603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476968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MOTSTÅNDARE MOT OSS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D3CADAA-0982-0045-A180-7F06DDFD3EF2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4888" y="3586163"/>
            <a:ext cx="8883650" cy="6760940"/>
          </a:xfrm>
        </p:spPr>
        <p:txBody>
          <a:bodyPr>
            <a:noAutofit/>
          </a:bodyPr>
          <a:lstStyle/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RESULTAT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(V/F/O)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9/2/1</a:t>
            </a:r>
          </a:p>
          <a:p>
            <a:r>
              <a:rPr lang="sv-SE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MÅLSNITT</a:t>
            </a:r>
            <a:r>
              <a:rPr lang="sv-SE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(GJORDA/INSLÄPPTA)</a:t>
            </a:r>
          </a:p>
          <a:p>
            <a:pPr marL="457200" lvl="1" indent="0">
              <a:buNone/>
            </a:pPr>
            <a:r>
              <a:rPr lang="sv-SE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5,5 / 2,7</a:t>
            </a:r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sv-SE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HÖRNPROCENT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17,3 %</a:t>
            </a:r>
          </a:p>
          <a:p>
            <a:r>
              <a:rPr lang="sv-SE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SKOTTPROCENT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18,0 %</a:t>
            </a:r>
          </a:p>
          <a:p>
            <a:r>
              <a:rPr lang="sv-SE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RÄDDNINGSPROCENT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90,2 %</a:t>
            </a:r>
            <a:endParaRPr lang="sv-SE" sz="4000" dirty="0">
              <a:solidFill>
                <a:srgbClr val="C00000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56CDA26-B363-EF6E-D127-979047BAC8C0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238694" y="3586164"/>
            <a:ext cx="8886825" cy="6760939"/>
          </a:xfrm>
        </p:spPr>
        <p:txBody>
          <a:bodyPr>
            <a:noAutofit/>
          </a:bodyPr>
          <a:lstStyle/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RESULTAT</a:t>
            </a: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(V/F/O)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3/0/0</a:t>
            </a:r>
          </a:p>
          <a:p>
            <a:r>
              <a:rPr lang="sv-SE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MÅLSNITT</a:t>
            </a:r>
            <a:r>
              <a:rPr lang="sv-SE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 (GJORDA/INSLÄPPTA)</a:t>
            </a:r>
            <a:endParaRPr lang="en-GB" sz="40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5,7 / 3,0</a:t>
            </a:r>
          </a:p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HÖRNPROCENT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17,4 % </a:t>
            </a:r>
          </a:p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SKOTTPROCENT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18,5 % </a:t>
            </a:r>
          </a:p>
          <a:p>
            <a:r>
              <a:rPr lang="en-GB" sz="4000" b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RÄDDNINGSPROCENT</a:t>
            </a:r>
          </a:p>
          <a:p>
            <a:pPr marL="457200" lvl="1" indent="0">
              <a:buNone/>
            </a:pPr>
            <a:r>
              <a:rPr lang="en-GB" sz="40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87,8 % </a:t>
            </a: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473075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JÄMFÖRELSE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8" name="Picture 7" descr="bandyförbundet logo.png">
            <a:extLst>
              <a:ext uri="{FF2B5EF4-FFF2-40B4-BE49-F238E27FC236}">
                <a16:creationId xmlns:a16="http://schemas.microsoft.com/office/drawing/2014/main" id="{49D3B999-1862-9102-D758-5BF01D69A5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4908" y="425905"/>
            <a:ext cx="1371600" cy="1356170"/>
          </a:xfrm>
          <a:prstGeom prst="rect">
            <a:avLst/>
          </a:prstGeom>
        </p:spPr>
      </p:pic>
      <p:pic>
        <p:nvPicPr>
          <p:cNvPr id="9" name="Picture 8" descr="sirius logo.png">
            <a:extLst>
              <a:ext uri="{FF2B5EF4-FFF2-40B4-BE49-F238E27FC236}">
                <a16:creationId xmlns:a16="http://schemas.microsoft.com/office/drawing/2014/main" id="{29E59398-6216-8704-25D2-99B2630764F6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986250" y="303890"/>
            <a:ext cx="1600200" cy="1600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607182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7" end="7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1" fill="hold">
                      <p:stCondLst>
                        <p:cond delay="indefinite"/>
                      </p:stCondLst>
                      <p:childTnLst>
                        <p:par>
                          <p:cTn id="52" fill="hold">
                            <p:stCondLst>
                              <p:cond delay="0"/>
                            </p:stCondLst>
                            <p:childTnLst>
                              <p:par>
                                <p:cTn id="5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5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57" fill="hold">
                      <p:stCondLst>
                        <p:cond delay="indefinite"/>
                      </p:stCondLst>
                      <p:childTnLst>
                        <p:par>
                          <p:cTn id="58" fill="hold">
                            <p:stCondLst>
                              <p:cond delay="0"/>
                            </p:stCondLst>
                            <p:childTnLst>
                              <p:par>
                                <p:cTn id="5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8" end="8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6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9" end="9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sv-SE" sz="4000" dirty="0">
                <a:latin typeface="Arial Black" panose="020B0A04020102020204" pitchFamily="34" charset="0"/>
              </a:rPr>
              <a:t>SIRIUS SKOTT FÖR</a:t>
            </a:r>
          </a:p>
          <a:p>
            <a:r>
              <a:rPr lang="sv-SE" sz="4000" dirty="0">
                <a:latin typeface="Arial Black" panose="020B0A04020102020204" pitchFamily="34" charset="0"/>
              </a:rPr>
              <a:t> TOLV FÖRSTA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sv-SE" sz="4000" dirty="0">
                <a:latin typeface="Arial Black" panose="020B0A04020102020204" pitchFamily="34" charset="0"/>
              </a:rPr>
              <a:t>SIRIUS SKOTT FÖR</a:t>
            </a:r>
          </a:p>
          <a:p>
            <a:r>
              <a:rPr lang="sv-SE" sz="4000" dirty="0">
                <a:latin typeface="Arial Black" panose="020B0A04020102020204" pitchFamily="34" charset="0"/>
              </a:rPr>
              <a:t>SENASTE TRE</a:t>
            </a: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473075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sv-SE" sz="7200" dirty="0">
                <a:latin typeface="Arial Black" panose="020B0A04020102020204" pitchFamily="34" charset="0"/>
              </a:rPr>
              <a:t>SKOTTSTATISTIK FÖR</a:t>
            </a: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graphicFrame>
        <p:nvGraphicFramePr>
          <p:cNvPr id="12" name="Table 12">
            <a:extLst>
              <a:ext uri="{FF2B5EF4-FFF2-40B4-BE49-F238E27FC236}">
                <a16:creationId xmlns:a16="http://schemas.microsoft.com/office/drawing/2014/main" id="{9DCC4AA1-14E2-3E58-1A5E-F41819CCCE3C}"/>
              </a:ext>
            </a:extLst>
          </p:cNvPr>
          <p:cNvGraphicFramePr>
            <a:graphicFrameLocks noGrp="1"/>
          </p:cNvGraphicFramePr>
          <p:nvPr>
            <p:ph sz="quarter" idx="4"/>
            <p:extLst>
              <p:ext uri="{D42A27DB-BD31-4B8C-83A1-F6EECF244321}">
                <p14:modId xmlns:p14="http://schemas.microsoft.com/office/powerpoint/2010/main" val="2469794719"/>
              </p:ext>
            </p:extLst>
          </p:nvPr>
        </p:nvGraphicFramePr>
        <p:xfrm>
          <a:off x="1001714" y="3586163"/>
          <a:ext cx="7678736" cy="1200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9684">
                  <a:extLst>
                    <a:ext uri="{9D8B030D-6E8A-4147-A177-3AD203B41FA5}">
                      <a16:colId xmlns:a16="http://schemas.microsoft.com/office/drawing/2014/main" val="516292179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2648347136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94367569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2585128927"/>
                    </a:ext>
                  </a:extLst>
                </a:gridCol>
              </a:tblGrid>
              <a:tr h="1200328">
                <a:tc>
                  <a:txBody>
                    <a:bodyPr/>
                    <a:lstStyle/>
                    <a:p>
                      <a:r>
                        <a:rPr sz="3000" dirty="0" err="1"/>
                        <a:t>Skottyp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dirty="0" err="1"/>
                        <a:t>Antal</a:t>
                      </a:r>
                      <a:r>
                        <a:rPr sz="3000" dirty="0"/>
                        <a:t> </a:t>
                      </a:r>
                      <a:r>
                        <a:rPr sz="3000" dirty="0" err="1"/>
                        <a:t>mål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dirty="0"/>
                        <a:t>Skott per match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dirty="0" err="1"/>
                        <a:t>Mål</a:t>
                      </a:r>
                      <a:r>
                        <a:rPr sz="3000" dirty="0"/>
                        <a:t>- </a:t>
                      </a:r>
                      <a:r>
                        <a:rPr sz="3000" dirty="0" err="1"/>
                        <a:t>procent</a:t>
                      </a:r>
                      <a:endParaRPr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388482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3975410-E8D1-77AB-3F05-E6CFA62228E1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1717292205"/>
              </p:ext>
            </p:extLst>
          </p:nvPr>
        </p:nvGraphicFramePr>
        <p:xfrm>
          <a:off x="10212388" y="3586163"/>
          <a:ext cx="7678736" cy="120032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9684">
                  <a:extLst>
                    <a:ext uri="{9D8B030D-6E8A-4147-A177-3AD203B41FA5}">
                      <a16:colId xmlns:a16="http://schemas.microsoft.com/office/drawing/2014/main" val="516292179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2648347136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94367569"/>
                    </a:ext>
                  </a:extLst>
                </a:gridCol>
                <a:gridCol w="1919684">
                  <a:extLst>
                    <a:ext uri="{9D8B030D-6E8A-4147-A177-3AD203B41FA5}">
                      <a16:colId xmlns:a16="http://schemas.microsoft.com/office/drawing/2014/main" val="2585128927"/>
                    </a:ext>
                  </a:extLst>
                </a:gridCol>
              </a:tblGrid>
              <a:tr h="1200328">
                <a:tc>
                  <a:txBody>
                    <a:bodyPr/>
                    <a:lstStyle/>
                    <a:p>
                      <a:r>
                        <a:rPr sz="3000" dirty="0" err="1"/>
                        <a:t>Skottyp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dirty="0" err="1"/>
                        <a:t>Antal</a:t>
                      </a:r>
                      <a:r>
                        <a:rPr sz="3000" dirty="0"/>
                        <a:t> </a:t>
                      </a:r>
                      <a:r>
                        <a:rPr sz="3000" dirty="0" err="1"/>
                        <a:t>mål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dirty="0"/>
                        <a:t>Skott per match</a:t>
                      </a:r>
                      <a:endParaRPr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dirty="0" err="1"/>
                        <a:t>Mål</a:t>
                      </a:r>
                      <a:r>
                        <a:rPr sz="3000" dirty="0"/>
                        <a:t>- </a:t>
                      </a:r>
                      <a:r>
                        <a:rPr sz="3000" dirty="0" err="1"/>
                        <a:t>procent</a:t>
                      </a:r>
                      <a:endParaRPr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377388482"/>
                  </a:ext>
                </a:extLst>
              </a:tr>
            </a:tbl>
          </a:graphicData>
        </a:graphic>
      </p:graphicFrame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B8FF98E9-F245-077B-D455-0E823DF0A23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188141622"/>
              </p:ext>
            </p:extLst>
          </p:nvPr>
        </p:nvGraphicFramePr>
        <p:xfrm>
          <a:off x="1017134" y="4766080"/>
          <a:ext cx="7663316" cy="843686"/>
        </p:xfrm>
        <a:graphic>
          <a:graphicData uri="http://schemas.openxmlformats.org/drawingml/2006/table">
            <a:tbl>
              <a:tblPr firstRow="1" bandRow="1">
                <a:tableStyleId>{69CF1AB2-1976-4502-BF36-3FF5EA218861}</a:tableStyleId>
              </a:tblPr>
              <a:tblGrid>
                <a:gridCol w="1915829">
                  <a:extLst>
                    <a:ext uri="{9D8B030D-6E8A-4147-A177-3AD203B41FA5}">
                      <a16:colId xmlns:a16="http://schemas.microsoft.com/office/drawing/2014/main" val="408903900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3446303676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2442377110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1981880267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3000" b="0" dirty="0"/>
                        <a:t>Fast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6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7,7</a:t>
                      </a:r>
                      <a:endParaRPr sz="3000" b="0" dirty="0"/>
                    </a:p>
                  </a:txBody>
                  <a:tcPr>
                    <a:solidFill>
                      <a:schemeClr val="bg1"/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6.5 %</a:t>
                      </a:r>
                    </a:p>
                  </a:txBody>
                  <a:tcPr>
                    <a:solidFill>
                      <a:schemeClr val="bg1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017321429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1C06E53B-A154-4B10-7DBD-FDB8053E5F8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8232570"/>
              </p:ext>
            </p:extLst>
          </p:nvPr>
        </p:nvGraphicFramePr>
        <p:xfrm>
          <a:off x="10227808" y="4766080"/>
          <a:ext cx="7663316" cy="823277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15829">
                  <a:extLst>
                    <a:ext uri="{9D8B030D-6E8A-4147-A177-3AD203B41FA5}">
                      <a16:colId xmlns:a16="http://schemas.microsoft.com/office/drawing/2014/main" val="1753990015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4011424615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994609529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704200596"/>
                    </a:ext>
                  </a:extLst>
                </a:gridCol>
              </a:tblGrid>
              <a:tr h="823277">
                <a:tc>
                  <a:txBody>
                    <a:bodyPr/>
                    <a:lstStyle/>
                    <a:p>
                      <a:r>
                        <a:rPr sz="3000" b="0" dirty="0"/>
                        <a:t>Fast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6,7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rgbClr val="C00000"/>
                          </a:solidFill>
                        </a:rPr>
                        <a:t>20.0 %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494245373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20886A35-0E39-8E40-4E8E-D2D54DF330F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638211105"/>
              </p:ext>
            </p:extLst>
          </p:nvPr>
        </p:nvGraphicFramePr>
        <p:xfrm>
          <a:off x="1032554" y="5589357"/>
          <a:ext cx="7663316" cy="8436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5829">
                  <a:extLst>
                    <a:ext uri="{9D8B030D-6E8A-4147-A177-3AD203B41FA5}">
                      <a16:colId xmlns:a16="http://schemas.microsoft.com/office/drawing/2014/main" val="832486137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2765580277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3852387317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446787992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3000" b="0" dirty="0" err="1">
                          <a:solidFill>
                            <a:schemeClr val="tx1"/>
                          </a:solidFill>
                        </a:rPr>
                        <a:t>Centralt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8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chemeClr val="tx1"/>
                          </a:solidFill>
                        </a:rPr>
                        <a:t>3,3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20.5 %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84608162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BCF7E3FA-F881-4C32-3C4B-00035F67262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9783008"/>
              </p:ext>
            </p:extLst>
          </p:nvPr>
        </p:nvGraphicFramePr>
        <p:xfrm>
          <a:off x="1049336" y="6373715"/>
          <a:ext cx="7626580" cy="749541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6645">
                  <a:extLst>
                    <a:ext uri="{9D8B030D-6E8A-4147-A177-3AD203B41FA5}">
                      <a16:colId xmlns:a16="http://schemas.microsoft.com/office/drawing/2014/main" val="3491721315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3051883860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1116594854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699806432"/>
                    </a:ext>
                  </a:extLst>
                </a:gridCol>
              </a:tblGrid>
              <a:tr h="749541">
                <a:tc>
                  <a:txBody>
                    <a:bodyPr/>
                    <a:lstStyle/>
                    <a:p>
                      <a:r>
                        <a:rPr sz="3000" b="0" dirty="0" err="1"/>
                        <a:t>Utifrån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7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11,3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5.1 %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67775014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4AAF11EE-27AB-6D29-C596-7282861A728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83321425"/>
              </p:ext>
            </p:extLst>
          </p:nvPr>
        </p:nvGraphicFramePr>
        <p:xfrm>
          <a:off x="1032556" y="7083752"/>
          <a:ext cx="7643360" cy="70452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0840">
                  <a:extLst>
                    <a:ext uri="{9D8B030D-6E8A-4147-A177-3AD203B41FA5}">
                      <a16:colId xmlns:a16="http://schemas.microsoft.com/office/drawing/2014/main" val="1932610578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451789457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1651427497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2568827310"/>
                    </a:ext>
                  </a:extLst>
                </a:gridCol>
              </a:tblGrid>
              <a:tr h="704524">
                <a:tc>
                  <a:txBody>
                    <a:bodyPr/>
                    <a:lstStyle/>
                    <a:p>
                      <a:r>
                        <a:rPr sz="3000" b="0" dirty="0" err="1">
                          <a:solidFill>
                            <a:schemeClr val="tx1"/>
                          </a:solidFill>
                        </a:rPr>
                        <a:t>Retur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6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chemeClr val="tx1"/>
                          </a:solidFill>
                        </a:rPr>
                        <a:t>1,8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27.3 %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497240367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AEE844DE-7619-2E7A-1DB1-3D908732E72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42503589"/>
              </p:ext>
            </p:extLst>
          </p:nvPr>
        </p:nvGraphicFramePr>
        <p:xfrm>
          <a:off x="1049336" y="7773965"/>
          <a:ext cx="7626580" cy="84368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6645">
                  <a:extLst>
                    <a:ext uri="{9D8B030D-6E8A-4147-A177-3AD203B41FA5}">
                      <a16:colId xmlns:a16="http://schemas.microsoft.com/office/drawing/2014/main" val="3289564428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3803807991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2852390166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863883902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lang="en-GB" sz="3000" b="0" dirty="0" err="1"/>
                        <a:t>Inspel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4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1,9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17.4 %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906252418"/>
                  </a:ext>
                </a:extLst>
              </a:tr>
            </a:tbl>
          </a:graphicData>
        </a:graphic>
      </p:graphicFrame>
      <p:graphicFrame>
        <p:nvGraphicFramePr>
          <p:cNvPr id="14" name="Table 13">
            <a:extLst>
              <a:ext uri="{FF2B5EF4-FFF2-40B4-BE49-F238E27FC236}">
                <a16:creationId xmlns:a16="http://schemas.microsoft.com/office/drawing/2014/main" id="{AA544FAE-6DDE-57BD-A905-1B73400F3A3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43996775"/>
              </p:ext>
            </p:extLst>
          </p:nvPr>
        </p:nvGraphicFramePr>
        <p:xfrm>
          <a:off x="1049336" y="8489543"/>
          <a:ext cx="7626580" cy="8436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6645">
                  <a:extLst>
                    <a:ext uri="{9D8B030D-6E8A-4147-A177-3AD203B41FA5}">
                      <a16:colId xmlns:a16="http://schemas.microsoft.com/office/drawing/2014/main" val="1911682114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3247930105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826369176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692189754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2500" b="0" dirty="0" err="1">
                          <a:solidFill>
                            <a:schemeClr val="tx1"/>
                          </a:solidFill>
                        </a:rPr>
                        <a:t>Friställande</a:t>
                      </a:r>
                      <a:endParaRPr sz="25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chemeClr val="tx1"/>
                          </a:solidFill>
                        </a:rPr>
                        <a:t>0,7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0.0 %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196777987"/>
                  </a:ext>
                </a:extLst>
              </a:tr>
            </a:tbl>
          </a:graphicData>
        </a:graphic>
      </p:graphicFrame>
      <p:graphicFrame>
        <p:nvGraphicFramePr>
          <p:cNvPr id="15" name="Table 14">
            <a:extLst>
              <a:ext uri="{FF2B5EF4-FFF2-40B4-BE49-F238E27FC236}">
                <a16:creationId xmlns:a16="http://schemas.microsoft.com/office/drawing/2014/main" id="{48C8A236-30B8-EA40-9F0A-0539C32B5D4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20938784"/>
              </p:ext>
            </p:extLst>
          </p:nvPr>
        </p:nvGraphicFramePr>
        <p:xfrm>
          <a:off x="1049336" y="9313773"/>
          <a:ext cx="7626580" cy="84368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6645">
                  <a:extLst>
                    <a:ext uri="{9D8B030D-6E8A-4147-A177-3AD203B41FA5}">
                      <a16:colId xmlns:a16="http://schemas.microsoft.com/office/drawing/2014/main" val="2708699350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4285622537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2859152653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3621828036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3000" b="0" dirty="0"/>
                        <a:t>Dribbling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0,7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12.5 %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948950424"/>
                  </a:ext>
                </a:extLst>
              </a:tr>
            </a:tbl>
          </a:graphicData>
        </a:graphic>
      </p:graphicFrame>
      <p:graphicFrame>
        <p:nvGraphicFramePr>
          <p:cNvPr id="17" name="Table 16">
            <a:extLst>
              <a:ext uri="{FF2B5EF4-FFF2-40B4-BE49-F238E27FC236}">
                <a16:creationId xmlns:a16="http://schemas.microsoft.com/office/drawing/2014/main" id="{F75A9D7D-CBFC-DA0F-074C-7BF74F4D754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495595334"/>
              </p:ext>
            </p:extLst>
          </p:nvPr>
        </p:nvGraphicFramePr>
        <p:xfrm>
          <a:off x="1053643" y="10157458"/>
          <a:ext cx="7607532" cy="83465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1883">
                  <a:extLst>
                    <a:ext uri="{9D8B030D-6E8A-4147-A177-3AD203B41FA5}">
                      <a16:colId xmlns:a16="http://schemas.microsoft.com/office/drawing/2014/main" val="3687705236"/>
                    </a:ext>
                  </a:extLst>
                </a:gridCol>
                <a:gridCol w="1901883">
                  <a:extLst>
                    <a:ext uri="{9D8B030D-6E8A-4147-A177-3AD203B41FA5}">
                      <a16:colId xmlns:a16="http://schemas.microsoft.com/office/drawing/2014/main" val="1865250171"/>
                    </a:ext>
                  </a:extLst>
                </a:gridCol>
                <a:gridCol w="1901883">
                  <a:extLst>
                    <a:ext uri="{9D8B030D-6E8A-4147-A177-3AD203B41FA5}">
                      <a16:colId xmlns:a16="http://schemas.microsoft.com/office/drawing/2014/main" val="2064144393"/>
                    </a:ext>
                  </a:extLst>
                </a:gridCol>
                <a:gridCol w="1901883">
                  <a:extLst>
                    <a:ext uri="{9D8B030D-6E8A-4147-A177-3AD203B41FA5}">
                      <a16:colId xmlns:a16="http://schemas.microsoft.com/office/drawing/2014/main" val="2951077195"/>
                    </a:ext>
                  </a:extLst>
                </a:gridCol>
              </a:tblGrid>
              <a:tr h="834657">
                <a:tc>
                  <a:txBody>
                    <a:bodyPr/>
                    <a:lstStyle/>
                    <a:p>
                      <a:r>
                        <a:rPr sz="4000" dirty="0" err="1">
                          <a:solidFill>
                            <a:schemeClr val="tx1"/>
                          </a:solidFill>
                        </a:rPr>
                        <a:t>Totalt</a:t>
                      </a:r>
                      <a:endParaRPr sz="4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4000">
                          <a:solidFill>
                            <a:schemeClr val="tx1"/>
                          </a:solidFill>
                        </a:rPr>
                        <a:t>32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4000" dirty="0">
                          <a:solidFill>
                            <a:schemeClr val="tx1"/>
                          </a:solidFill>
                        </a:rPr>
                        <a:t>27,3</a:t>
                      </a:r>
                      <a:endParaRPr sz="4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4000" dirty="0">
                          <a:solidFill>
                            <a:schemeClr val="tx1"/>
                          </a:solidFill>
                        </a:rPr>
                        <a:t>9.8 %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808522280"/>
                  </a:ext>
                </a:extLst>
              </a:tr>
            </a:tbl>
          </a:graphicData>
        </a:graphic>
      </p:graphicFrame>
      <p:graphicFrame>
        <p:nvGraphicFramePr>
          <p:cNvPr id="18" name="Table 17">
            <a:extLst>
              <a:ext uri="{FF2B5EF4-FFF2-40B4-BE49-F238E27FC236}">
                <a16:creationId xmlns:a16="http://schemas.microsoft.com/office/drawing/2014/main" id="{D9147763-E0F8-3DA1-9037-DAD0DD6B05B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725329861"/>
              </p:ext>
            </p:extLst>
          </p:nvPr>
        </p:nvGraphicFramePr>
        <p:xfrm>
          <a:off x="10212388" y="5589357"/>
          <a:ext cx="7663316" cy="784358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15829">
                  <a:extLst>
                    <a:ext uri="{9D8B030D-6E8A-4147-A177-3AD203B41FA5}">
                      <a16:colId xmlns:a16="http://schemas.microsoft.com/office/drawing/2014/main" val="967632898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3110782811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893890359"/>
                    </a:ext>
                  </a:extLst>
                </a:gridCol>
                <a:gridCol w="1915829">
                  <a:extLst>
                    <a:ext uri="{9D8B030D-6E8A-4147-A177-3AD203B41FA5}">
                      <a16:colId xmlns:a16="http://schemas.microsoft.com/office/drawing/2014/main" val="1796821264"/>
                    </a:ext>
                  </a:extLst>
                </a:gridCol>
              </a:tblGrid>
              <a:tr h="784358">
                <a:tc>
                  <a:txBody>
                    <a:bodyPr/>
                    <a:lstStyle/>
                    <a:p>
                      <a:r>
                        <a:rPr sz="3000" b="0" dirty="0" err="1">
                          <a:solidFill>
                            <a:schemeClr val="tx1"/>
                          </a:solidFill>
                        </a:rPr>
                        <a:t>Centralt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2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chemeClr val="tx1"/>
                          </a:solidFill>
                        </a:rPr>
                        <a:t>2,0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rgbClr val="C00000"/>
                          </a:solidFill>
                        </a:rPr>
                        <a:t>33.3 %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769292068"/>
                  </a:ext>
                </a:extLst>
              </a:tr>
            </a:tbl>
          </a:graphicData>
        </a:graphic>
      </p:graphicFrame>
      <p:graphicFrame>
        <p:nvGraphicFramePr>
          <p:cNvPr id="19" name="Table 18">
            <a:extLst>
              <a:ext uri="{FF2B5EF4-FFF2-40B4-BE49-F238E27FC236}">
                <a16:creationId xmlns:a16="http://schemas.microsoft.com/office/drawing/2014/main" id="{23774387-39A4-66E9-0303-16E7BA203D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859478657"/>
              </p:ext>
            </p:extLst>
          </p:nvPr>
        </p:nvGraphicFramePr>
        <p:xfrm>
          <a:off x="10216924" y="6383860"/>
          <a:ext cx="7658780" cy="749540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14695">
                  <a:extLst>
                    <a:ext uri="{9D8B030D-6E8A-4147-A177-3AD203B41FA5}">
                      <a16:colId xmlns:a16="http://schemas.microsoft.com/office/drawing/2014/main" val="4167292023"/>
                    </a:ext>
                  </a:extLst>
                </a:gridCol>
                <a:gridCol w="1914695">
                  <a:extLst>
                    <a:ext uri="{9D8B030D-6E8A-4147-A177-3AD203B41FA5}">
                      <a16:colId xmlns:a16="http://schemas.microsoft.com/office/drawing/2014/main" val="1741953744"/>
                    </a:ext>
                  </a:extLst>
                </a:gridCol>
                <a:gridCol w="1914695">
                  <a:extLst>
                    <a:ext uri="{9D8B030D-6E8A-4147-A177-3AD203B41FA5}">
                      <a16:colId xmlns:a16="http://schemas.microsoft.com/office/drawing/2014/main" val="4007995993"/>
                    </a:ext>
                  </a:extLst>
                </a:gridCol>
                <a:gridCol w="1914695">
                  <a:extLst>
                    <a:ext uri="{9D8B030D-6E8A-4147-A177-3AD203B41FA5}">
                      <a16:colId xmlns:a16="http://schemas.microsoft.com/office/drawing/2014/main" val="3591206317"/>
                    </a:ext>
                  </a:extLst>
                </a:gridCol>
              </a:tblGrid>
              <a:tr h="749540">
                <a:tc>
                  <a:txBody>
                    <a:bodyPr/>
                    <a:lstStyle/>
                    <a:p>
                      <a:r>
                        <a:rPr sz="3000" b="0" dirty="0" err="1"/>
                        <a:t>Utifrån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2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sv-SE" sz="3000" b="0" dirty="0">
                          <a:solidFill>
                            <a:srgbClr val="C00000"/>
                          </a:solidFill>
                        </a:rPr>
                        <a:t>13,7</a:t>
                      </a:r>
                      <a:endParaRPr sz="3000" b="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4.9 %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69559301"/>
                  </a:ext>
                </a:extLst>
              </a:tr>
            </a:tbl>
          </a:graphicData>
        </a:graphic>
      </p:graphicFrame>
      <p:graphicFrame>
        <p:nvGraphicFramePr>
          <p:cNvPr id="20" name="Table 19">
            <a:extLst>
              <a:ext uri="{FF2B5EF4-FFF2-40B4-BE49-F238E27FC236}">
                <a16:creationId xmlns:a16="http://schemas.microsoft.com/office/drawing/2014/main" id="{332C489D-5E92-243E-A0E4-E63C26716EBD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6009607"/>
              </p:ext>
            </p:extLst>
          </p:nvPr>
        </p:nvGraphicFramePr>
        <p:xfrm>
          <a:off x="10238694" y="7083751"/>
          <a:ext cx="7626580" cy="650131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06645">
                  <a:extLst>
                    <a:ext uri="{9D8B030D-6E8A-4147-A177-3AD203B41FA5}">
                      <a16:colId xmlns:a16="http://schemas.microsoft.com/office/drawing/2014/main" val="2574879518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3666241699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1180571808"/>
                    </a:ext>
                  </a:extLst>
                </a:gridCol>
                <a:gridCol w="1906645">
                  <a:extLst>
                    <a:ext uri="{9D8B030D-6E8A-4147-A177-3AD203B41FA5}">
                      <a16:colId xmlns:a16="http://schemas.microsoft.com/office/drawing/2014/main" val="204004332"/>
                    </a:ext>
                  </a:extLst>
                </a:gridCol>
              </a:tblGrid>
              <a:tr h="650131">
                <a:tc>
                  <a:txBody>
                    <a:bodyPr/>
                    <a:lstStyle/>
                    <a:p>
                      <a:r>
                        <a:rPr sz="3000" b="0" dirty="0" err="1">
                          <a:solidFill>
                            <a:schemeClr val="tx1"/>
                          </a:solidFill>
                        </a:rPr>
                        <a:t>Retur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0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chemeClr val="tx1"/>
                          </a:solidFill>
                        </a:rPr>
                        <a:t>1,0</a:t>
                      </a:r>
                      <a:endParaRPr sz="30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0.0 %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186640700"/>
                  </a:ext>
                </a:extLst>
              </a:tr>
            </a:tbl>
          </a:graphicData>
        </a:graphic>
      </p:graphicFrame>
      <p:graphicFrame>
        <p:nvGraphicFramePr>
          <p:cNvPr id="21" name="Table 20">
            <a:extLst>
              <a:ext uri="{FF2B5EF4-FFF2-40B4-BE49-F238E27FC236}">
                <a16:creationId xmlns:a16="http://schemas.microsoft.com/office/drawing/2014/main" id="{71EEDE87-B750-32A9-0848-8FB25E48F1D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77023666"/>
              </p:ext>
            </p:extLst>
          </p:nvPr>
        </p:nvGraphicFramePr>
        <p:xfrm>
          <a:off x="10220552" y="7733884"/>
          <a:ext cx="7643360" cy="759684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10840">
                  <a:extLst>
                    <a:ext uri="{9D8B030D-6E8A-4147-A177-3AD203B41FA5}">
                      <a16:colId xmlns:a16="http://schemas.microsoft.com/office/drawing/2014/main" val="2243877681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3649087524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1920558497"/>
                    </a:ext>
                  </a:extLst>
                </a:gridCol>
                <a:gridCol w="1910840">
                  <a:extLst>
                    <a:ext uri="{9D8B030D-6E8A-4147-A177-3AD203B41FA5}">
                      <a16:colId xmlns:a16="http://schemas.microsoft.com/office/drawing/2014/main" val="199403985"/>
                    </a:ext>
                  </a:extLst>
                </a:gridCol>
              </a:tblGrid>
              <a:tr h="759684">
                <a:tc>
                  <a:txBody>
                    <a:bodyPr/>
                    <a:lstStyle/>
                    <a:p>
                      <a:r>
                        <a:rPr lang="en-GB" sz="3000" b="0" dirty="0" err="1"/>
                        <a:t>Inspel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3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rgbClr val="C00000"/>
                          </a:solidFill>
                        </a:rPr>
                        <a:t>4,7</a:t>
                      </a:r>
                      <a:endParaRPr sz="3000" b="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rgbClr val="C00000"/>
                          </a:solidFill>
                        </a:rPr>
                        <a:t>21.4 %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48605792"/>
                  </a:ext>
                </a:extLst>
              </a:tr>
            </a:tbl>
          </a:graphicData>
        </a:graphic>
      </p:graphicFrame>
      <p:graphicFrame>
        <p:nvGraphicFramePr>
          <p:cNvPr id="22" name="Table 21">
            <a:extLst>
              <a:ext uri="{FF2B5EF4-FFF2-40B4-BE49-F238E27FC236}">
                <a16:creationId xmlns:a16="http://schemas.microsoft.com/office/drawing/2014/main" id="{00536269-3EA6-FF3A-D429-99BA6DD6AA2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50125928"/>
              </p:ext>
            </p:extLst>
          </p:nvPr>
        </p:nvGraphicFramePr>
        <p:xfrm>
          <a:off x="10220552" y="8493569"/>
          <a:ext cx="7689176" cy="8396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294">
                  <a:extLst>
                    <a:ext uri="{9D8B030D-6E8A-4147-A177-3AD203B41FA5}">
                      <a16:colId xmlns:a16="http://schemas.microsoft.com/office/drawing/2014/main" val="3631872883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1720268645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3830345519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2141517759"/>
                    </a:ext>
                  </a:extLst>
                </a:gridCol>
              </a:tblGrid>
              <a:tr h="839660">
                <a:tc>
                  <a:txBody>
                    <a:bodyPr/>
                    <a:lstStyle/>
                    <a:p>
                      <a:r>
                        <a:rPr sz="2500" b="0" dirty="0" err="1">
                          <a:solidFill>
                            <a:schemeClr val="tx1"/>
                          </a:solidFill>
                        </a:rPr>
                        <a:t>Friställande</a:t>
                      </a:r>
                      <a:endParaRPr sz="2500" b="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chemeClr val="tx1"/>
                          </a:solidFill>
                        </a:rPr>
                        <a:t>5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3000" b="0" dirty="0">
                          <a:solidFill>
                            <a:srgbClr val="C00000"/>
                          </a:solidFill>
                        </a:rPr>
                        <a:t>2,0</a:t>
                      </a:r>
                      <a:endParaRPr sz="3000" b="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rgbClr val="C00000"/>
                          </a:solidFill>
                        </a:rPr>
                        <a:t>83.3 %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3019499407"/>
                  </a:ext>
                </a:extLst>
              </a:tr>
            </a:tbl>
          </a:graphicData>
        </a:graphic>
      </p:graphicFrame>
      <p:graphicFrame>
        <p:nvGraphicFramePr>
          <p:cNvPr id="23" name="Table 22">
            <a:extLst>
              <a:ext uri="{FF2B5EF4-FFF2-40B4-BE49-F238E27FC236}">
                <a16:creationId xmlns:a16="http://schemas.microsoft.com/office/drawing/2014/main" id="{133245CB-6272-DF2C-0503-62A24FEBA675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9972346"/>
              </p:ext>
            </p:extLst>
          </p:nvPr>
        </p:nvGraphicFramePr>
        <p:xfrm>
          <a:off x="10225088" y="9333229"/>
          <a:ext cx="7638824" cy="843686"/>
        </p:xfrm>
        <a:graphic>
          <a:graphicData uri="http://schemas.openxmlformats.org/drawingml/2006/table">
            <a:tbl>
              <a:tblPr firstRow="1" bandRow="1">
                <a:tableStyleId>{BC89EF96-8CEA-46FF-86C4-4CE0E7609802}</a:tableStyleId>
              </a:tblPr>
              <a:tblGrid>
                <a:gridCol w="1909706">
                  <a:extLst>
                    <a:ext uri="{9D8B030D-6E8A-4147-A177-3AD203B41FA5}">
                      <a16:colId xmlns:a16="http://schemas.microsoft.com/office/drawing/2014/main" val="1657439346"/>
                    </a:ext>
                  </a:extLst>
                </a:gridCol>
                <a:gridCol w="1909706">
                  <a:extLst>
                    <a:ext uri="{9D8B030D-6E8A-4147-A177-3AD203B41FA5}">
                      <a16:colId xmlns:a16="http://schemas.microsoft.com/office/drawing/2014/main" val="3313957126"/>
                    </a:ext>
                  </a:extLst>
                </a:gridCol>
                <a:gridCol w="1909706">
                  <a:extLst>
                    <a:ext uri="{9D8B030D-6E8A-4147-A177-3AD203B41FA5}">
                      <a16:colId xmlns:a16="http://schemas.microsoft.com/office/drawing/2014/main" val="1398157469"/>
                    </a:ext>
                  </a:extLst>
                </a:gridCol>
                <a:gridCol w="1909706">
                  <a:extLst>
                    <a:ext uri="{9D8B030D-6E8A-4147-A177-3AD203B41FA5}">
                      <a16:colId xmlns:a16="http://schemas.microsoft.com/office/drawing/2014/main" val="3946464332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3000" b="0" dirty="0"/>
                        <a:t>Dribbling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/>
                        <a:t>1</a:t>
                      </a:r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lang="en-GB" sz="3000" b="0" dirty="0"/>
                        <a:t>0,7</a:t>
                      </a:r>
                      <a:endParaRPr sz="3000" b="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r>
                        <a:rPr sz="3000" b="0" dirty="0">
                          <a:solidFill>
                            <a:srgbClr val="C00000"/>
                          </a:solidFill>
                        </a:rPr>
                        <a:t>50.0 %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00339471"/>
                  </a:ext>
                </a:extLst>
              </a:tr>
            </a:tbl>
          </a:graphicData>
        </a:graphic>
      </p:graphicFrame>
      <p:graphicFrame>
        <p:nvGraphicFramePr>
          <p:cNvPr id="24" name="Table 23">
            <a:extLst>
              <a:ext uri="{FF2B5EF4-FFF2-40B4-BE49-F238E27FC236}">
                <a16:creationId xmlns:a16="http://schemas.microsoft.com/office/drawing/2014/main" id="{57A93815-F8A2-6F26-E454-6124EB93B6E0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67912004"/>
              </p:ext>
            </p:extLst>
          </p:nvPr>
        </p:nvGraphicFramePr>
        <p:xfrm>
          <a:off x="10201946" y="10157458"/>
          <a:ext cx="7689176" cy="843686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922294">
                  <a:extLst>
                    <a:ext uri="{9D8B030D-6E8A-4147-A177-3AD203B41FA5}">
                      <a16:colId xmlns:a16="http://schemas.microsoft.com/office/drawing/2014/main" val="4127238397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33048693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738500258"/>
                    </a:ext>
                  </a:extLst>
                </a:gridCol>
                <a:gridCol w="1922294">
                  <a:extLst>
                    <a:ext uri="{9D8B030D-6E8A-4147-A177-3AD203B41FA5}">
                      <a16:colId xmlns:a16="http://schemas.microsoft.com/office/drawing/2014/main" val="2748069590"/>
                    </a:ext>
                  </a:extLst>
                </a:gridCol>
              </a:tblGrid>
              <a:tr h="843686">
                <a:tc>
                  <a:txBody>
                    <a:bodyPr/>
                    <a:lstStyle/>
                    <a:p>
                      <a:r>
                        <a:rPr sz="4000" dirty="0" err="1">
                          <a:solidFill>
                            <a:schemeClr val="tx1"/>
                          </a:solidFill>
                        </a:rPr>
                        <a:t>Totalt</a:t>
                      </a:r>
                      <a:endParaRPr sz="4000" dirty="0">
                        <a:solidFill>
                          <a:schemeClr val="tx1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4000">
                          <a:solidFill>
                            <a:schemeClr val="tx1"/>
                          </a:solidFill>
                        </a:rPr>
                        <a:t>17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30,7</a:t>
                      </a:r>
                      <a:endParaRPr sz="4000" dirty="0">
                        <a:solidFill>
                          <a:srgbClr val="C00000"/>
                        </a:solidFill>
                      </a:endParaRP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r>
                        <a:rPr sz="4000" dirty="0">
                          <a:solidFill>
                            <a:srgbClr val="C00000"/>
                          </a:solidFill>
                        </a:rPr>
                        <a:t>18.5 %</a:t>
                      </a:r>
                    </a:p>
                  </a:txBody>
                  <a:tcPr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2936509899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5309464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1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3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5" fill="hold">
                      <p:stCondLst>
                        <p:cond delay="indefinite"/>
                      </p:stCondLst>
                      <p:childTnLst>
                        <p:par>
                          <p:cTn id="46" fill="hold">
                            <p:stCondLst>
                              <p:cond delay="0"/>
                            </p:stCondLst>
                            <p:childTnLst>
                              <p:par>
                                <p:cTn id="4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4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FÖR  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FÖR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724278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OFFENSIVA INSPEL 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0692961-859F-E6A8-A412-D8DEE074F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4888" y="4068385"/>
            <a:ext cx="8883650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Inspelspassningar per match:</a:t>
            </a:r>
          </a:p>
          <a:p>
            <a:pPr marL="457200" lvl="1" indent="0">
              <a:buNone/>
              <a:defRPr>
                <a:solidFill>
                  <a:srgbClr val="FF0000"/>
                </a:solidFill>
              </a:defRPr>
            </a:pPr>
            <a:r>
              <a:rPr lang="sv-SE" sz="4600" dirty="0">
                <a:solidFill>
                  <a:srgbClr val="000000"/>
                </a:solidFill>
              </a:rPr>
              <a:t>10,7 passningar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Inspelsskott per match:</a:t>
            </a:r>
          </a:p>
          <a:p>
            <a:pPr marL="457200" lvl="1" indent="0">
              <a:buNone/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1,9 skott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Inspelsskott/inspel: </a:t>
            </a:r>
            <a:br>
              <a:rPr lang="sv-SE" sz="5000" dirty="0">
                <a:solidFill>
                  <a:srgbClr val="000000"/>
                </a:solidFill>
              </a:rPr>
            </a:br>
            <a:r>
              <a:rPr lang="sv-SE" sz="5000" dirty="0">
                <a:solidFill>
                  <a:srgbClr val="000000"/>
                </a:solidFill>
              </a:rPr>
              <a:t>	23/128 = 18.0 %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Inspelsmål/inspelsskott: </a:t>
            </a:r>
            <a:br>
              <a:rPr lang="sv-SE" sz="5000" dirty="0">
                <a:solidFill>
                  <a:srgbClr val="000000"/>
                </a:solidFill>
              </a:rPr>
            </a:br>
            <a:r>
              <a:rPr lang="sv-SE" sz="5000" dirty="0">
                <a:solidFill>
                  <a:srgbClr val="000000"/>
                </a:solidFill>
              </a:rPr>
              <a:t>	4/23 = 17.4 %</a:t>
            </a:r>
          </a:p>
        </p:txBody>
      </p:sp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4C4D3D-16A6-A019-CCBA-EBA7F0A2E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212388" y="4068385"/>
            <a:ext cx="8886825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Inspelspassningar per match:</a:t>
            </a:r>
          </a:p>
          <a:p>
            <a:pPr marL="457200" lvl="1" indent="0">
              <a:buNone/>
              <a:defRPr>
                <a:solidFill>
                  <a:srgbClr val="FF0000"/>
                </a:solidFill>
              </a:defRPr>
            </a:pPr>
            <a:r>
              <a:rPr lang="sv-SE" sz="4600" dirty="0">
                <a:solidFill>
                  <a:srgbClr val="C00000"/>
                </a:solidFill>
              </a:rPr>
              <a:t>15,7 passningar</a:t>
            </a:r>
            <a:endParaRPr lang="sv-SE" sz="5000" dirty="0">
              <a:solidFill>
                <a:srgbClr val="C00000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Inspelsskott per match:</a:t>
            </a:r>
          </a:p>
          <a:p>
            <a:pPr marL="457200" lvl="1" indent="0">
              <a:buNone/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C00000"/>
                </a:solidFill>
              </a:rPr>
              <a:t>4,7 skott</a:t>
            </a:r>
            <a:endParaRPr lang="sv-SE" sz="5000" dirty="0">
              <a:solidFill>
                <a:srgbClr val="000000"/>
              </a:solidFill>
            </a:endParaRP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Inspelsskott/inspel: </a:t>
            </a:r>
            <a:br>
              <a:rPr lang="sv-SE" sz="5000" dirty="0">
                <a:solidFill>
                  <a:srgbClr val="000000"/>
                </a:solidFill>
              </a:rPr>
            </a:br>
            <a:r>
              <a:rPr lang="sv-SE" sz="5000" dirty="0">
                <a:solidFill>
                  <a:srgbClr val="000000"/>
                </a:solidFill>
              </a:rPr>
              <a:t>	14/47 = </a:t>
            </a:r>
            <a:r>
              <a:rPr lang="sv-SE" sz="5000" dirty="0">
                <a:solidFill>
                  <a:srgbClr val="C00000"/>
                </a:solidFill>
              </a:rPr>
              <a:t>29.8 %</a:t>
            </a:r>
          </a:p>
          <a:p>
            <a:pPr>
              <a:defRPr>
                <a:solidFill>
                  <a:srgbClr val="FF0000"/>
                </a:solidFill>
              </a:defRPr>
            </a:pPr>
            <a:r>
              <a:rPr lang="sv-SE" sz="5000" dirty="0">
                <a:solidFill>
                  <a:srgbClr val="000000"/>
                </a:solidFill>
              </a:rPr>
              <a:t>Inspelsmål/inspelsskott: </a:t>
            </a:r>
            <a:br>
              <a:rPr lang="sv-SE" sz="5000" dirty="0">
                <a:solidFill>
                  <a:srgbClr val="000000"/>
                </a:solidFill>
              </a:rPr>
            </a:br>
            <a:r>
              <a:rPr lang="sv-SE" sz="5000" dirty="0">
                <a:solidFill>
                  <a:srgbClr val="000000"/>
                </a:solidFill>
              </a:rPr>
              <a:t>	3/14 = </a:t>
            </a:r>
            <a:r>
              <a:rPr lang="sv-SE" sz="5000" dirty="0">
                <a:solidFill>
                  <a:srgbClr val="C00000"/>
                </a:solidFill>
              </a:rPr>
              <a:t>21.4 %</a:t>
            </a:r>
          </a:p>
        </p:txBody>
      </p:sp>
    </p:spTree>
    <p:extLst>
      <p:ext uri="{BB962C8B-B14F-4D97-AF65-F5344CB8AC3E}">
        <p14:creationId xmlns:p14="http://schemas.microsoft.com/office/powerpoint/2010/main" val="34216649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EMOT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EMOT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724278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DEFENSIVA INSPEL 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0692961-859F-E6A8-A412-D8DEE074F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4888" y="4068385"/>
            <a:ext cx="8883650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Inspelspassningar per match: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/>
              <a:t>9,3 passningar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Inspelsskott per match: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/>
              <a:t>1,8 skott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Inspelsskott/inspel: </a:t>
            </a:r>
            <a:br>
              <a:rPr lang="sv-SE" sz="5000" dirty="0"/>
            </a:br>
            <a:r>
              <a:rPr lang="sv-SE" sz="5000" dirty="0"/>
              <a:t>	22/112 = 19,6 %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Inspelsmål/inspelsskott: </a:t>
            </a:r>
            <a:br>
              <a:rPr lang="sv-SE" sz="5000" dirty="0"/>
            </a:br>
            <a:r>
              <a:rPr lang="sv-SE" sz="5000" dirty="0"/>
              <a:t>	9/22 = 40,9 %</a:t>
            </a:r>
          </a:p>
          <a:p>
            <a:pPr marL="0" indent="0">
              <a:buNone/>
              <a:defRPr>
                <a:solidFill>
                  <a:srgbClr val="000000"/>
                </a:solidFill>
              </a:defRPr>
            </a:pPr>
            <a:endParaRPr lang="sv-SE" sz="5000" dirty="0"/>
          </a:p>
        </p:txBody>
      </p:sp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4C4D3D-16A6-A019-CCBA-EBA7F0A2E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216924" y="4068384"/>
            <a:ext cx="8886825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Inspelspassningar per match: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>
                <a:solidFill>
                  <a:srgbClr val="C00000"/>
                </a:solidFill>
              </a:rPr>
              <a:t>8,3 passningar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Inspelsskott per match: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>
                <a:solidFill>
                  <a:srgbClr val="C00000"/>
                </a:solidFill>
              </a:rPr>
              <a:t>1,0 skott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Inspelsskott/inspel: </a:t>
            </a:r>
            <a:br>
              <a:rPr lang="sv-SE" sz="5000" dirty="0"/>
            </a:br>
            <a:r>
              <a:rPr lang="sv-SE" sz="5000" dirty="0"/>
              <a:t>	3/25 = </a:t>
            </a:r>
            <a:r>
              <a:rPr lang="sv-SE" sz="5000" dirty="0">
                <a:solidFill>
                  <a:srgbClr val="C00000"/>
                </a:solidFill>
              </a:rPr>
              <a:t>12,0 %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Inspelsmål/inspelsskott: </a:t>
            </a:r>
            <a:br>
              <a:rPr lang="sv-SE" sz="5000" dirty="0"/>
            </a:br>
            <a:r>
              <a:rPr lang="sv-SE" sz="5000" dirty="0"/>
              <a:t>	0/3 = </a:t>
            </a:r>
            <a:r>
              <a:rPr lang="sv-SE" sz="5000" dirty="0">
                <a:solidFill>
                  <a:srgbClr val="C00000"/>
                </a:solidFill>
              </a:rPr>
              <a:t>0,0 %</a:t>
            </a:r>
          </a:p>
          <a:p>
            <a:pPr>
              <a:defRPr>
                <a:solidFill>
                  <a:srgbClr val="000000"/>
                </a:solidFill>
              </a:defRPr>
            </a:pPr>
            <a:endParaRPr lang="sv-SE" sz="5000" dirty="0">
              <a:solidFill>
                <a:srgbClr val="C0000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0554265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19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HÖRNOR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HÖRNOR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724278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HÖRNOR FÖR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0692961-859F-E6A8-A412-D8DEE074F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4888" y="4068385"/>
            <a:ext cx="8883650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Högerhörnor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/>
              <a:t>6/52 = 12 %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Vänsterhörnor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/>
              <a:t>2/40 = 5 %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Totalt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/>
              <a:t>8/80 = 9 %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endParaRPr lang="sv-SE" sz="4600" dirty="0"/>
          </a:p>
        </p:txBody>
      </p:sp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4C4D3D-16A6-A019-CCBA-EBA7F0A2E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216924" y="4068384"/>
            <a:ext cx="8886825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Högerhörnor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>
                <a:solidFill>
                  <a:srgbClr val="C00000"/>
                </a:solidFill>
              </a:rPr>
              <a:t>3/15 = 20 %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Vänsterhörnor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>
                <a:solidFill>
                  <a:srgbClr val="C00000"/>
                </a:solidFill>
              </a:rPr>
              <a:t>1/8 = 12 %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Totalt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>
                <a:solidFill>
                  <a:srgbClr val="C00000"/>
                </a:solidFill>
              </a:rPr>
              <a:t>4/16 = 17 %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endParaRPr lang="sv-SE" sz="4600" dirty="0"/>
          </a:p>
        </p:txBody>
      </p:sp>
    </p:spTree>
    <p:extLst>
      <p:ext uri="{BB962C8B-B14F-4D97-AF65-F5344CB8AC3E}">
        <p14:creationId xmlns:p14="http://schemas.microsoft.com/office/powerpoint/2010/main" val="28610008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MOTSTÅNDARES HÖRNOR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MOTSTÅNDARES HÖRNOR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724278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HÖRNOR EMOT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0692961-859F-E6A8-A412-D8DEE074F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4888" y="4068385"/>
            <a:ext cx="8883650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Högerhörnor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/>
              <a:t>12/55 = 22 %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Vänsterhörnor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/>
              <a:t>6/55 = 11 %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Totalt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/>
              <a:t>18/110 = 16 %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endParaRPr lang="sv-SE" sz="4600" dirty="0"/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4C4D3D-16A6-A019-CCBA-EBA7F0A2E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216924" y="4068384"/>
            <a:ext cx="8886825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Högerhörnor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>
                <a:solidFill>
                  <a:srgbClr val="C00000"/>
                </a:solidFill>
              </a:rPr>
              <a:t>1/11 = 9 %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Vänsterhörnor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/>
              <a:t>3/14 = 21 %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en-GB" sz="5000" dirty="0" err="1"/>
              <a:t>Totalt</a:t>
            </a:r>
            <a:r>
              <a:rPr lang="en-GB" sz="5000" dirty="0"/>
              <a:t>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en-GB" sz="4600" dirty="0"/>
              <a:t>4/28 = 16 %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endParaRPr lang="sv-SE" sz="4600" dirty="0"/>
          </a:p>
        </p:txBody>
      </p:sp>
      <p:pic>
        <p:nvPicPr>
          <p:cNvPr id="9" name="Picture 8" descr="bandyförbundet logo.png">
            <a:extLst>
              <a:ext uri="{FF2B5EF4-FFF2-40B4-BE49-F238E27FC236}">
                <a16:creationId xmlns:a16="http://schemas.microsoft.com/office/drawing/2014/main" id="{D88C9D28-7E05-9C0B-1046-90A32F0AE37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489220"/>
            <a:ext cx="1371600" cy="1356170"/>
          </a:xfrm>
          <a:prstGeom prst="rect">
            <a:avLst/>
          </a:prstGeom>
        </p:spPr>
      </p:pic>
      <p:pic>
        <p:nvPicPr>
          <p:cNvPr id="10" name="Picture 9" descr="bandyförbundet logo.png">
            <a:extLst>
              <a:ext uri="{FF2B5EF4-FFF2-40B4-BE49-F238E27FC236}">
                <a16:creationId xmlns:a16="http://schemas.microsoft.com/office/drawing/2014/main" id="{DDB33F1A-D653-BC91-F8AA-2789E7F8E49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190357" y="489220"/>
            <a:ext cx="1371600" cy="13561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759705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3" fill="hold">
                      <p:stCondLst>
                        <p:cond delay="indefinite"/>
                      </p:stCondLst>
                      <p:childTnLst>
                        <p:par>
                          <p:cTn id="24" fill="hold">
                            <p:stCondLst>
                              <p:cond delay="0"/>
                            </p:stCondLst>
                            <p:childTnLst>
                              <p:par>
                                <p:cTn id="2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7" fill="hold">
                      <p:stCondLst>
                        <p:cond delay="indefinite"/>
                      </p:stCondLst>
                      <p:childTnLst>
                        <p:par>
                          <p:cTn id="28" fill="hold">
                            <p:stCondLst>
                              <p:cond delay="0"/>
                            </p:stCondLst>
                            <p:childTnLst>
                              <p:par>
                                <p:cTn id="2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1" fill="hold">
                      <p:stCondLst>
                        <p:cond delay="indefinite"/>
                      </p:stCondLst>
                      <p:childTnLst>
                        <p:par>
                          <p:cTn id="32" fill="hold">
                            <p:stCondLst>
                              <p:cond delay="0"/>
                            </p:stCondLst>
                            <p:childTnLst>
                              <p:par>
                                <p:cTn id="3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5" fill="hold">
                      <p:stCondLst>
                        <p:cond delay="indefinite"/>
                      </p:stCondLst>
                      <p:childTnLst>
                        <p:par>
                          <p:cTn id="36" fill="hold">
                            <p:stCondLst>
                              <p:cond delay="0"/>
                            </p:stCondLst>
                            <p:childTnLst>
                              <p:par>
                                <p:cTn id="3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9" fill="hold">
                      <p:stCondLst>
                        <p:cond delay="indefinite"/>
                      </p:stCondLst>
                      <p:childTnLst>
                        <p:par>
                          <p:cTn id="40" fill="hold">
                            <p:stCondLst>
                              <p:cond delay="0"/>
                            </p:stCondLst>
                            <p:childTnLst>
                              <p:par>
                                <p:cTn id="4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3" fill="hold">
                      <p:stCondLst>
                        <p:cond delay="indefinite"/>
                      </p:stCondLst>
                      <p:childTnLst>
                        <p:par>
                          <p:cTn id="44" fill="hold">
                            <p:stCondLst>
                              <p:cond delay="0"/>
                            </p:stCondLst>
                            <p:childTnLst>
                              <p:par>
                                <p:cTn id="4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47" fill="hold">
                      <p:stCondLst>
                        <p:cond delay="indefinite"/>
                      </p:stCondLst>
                      <p:childTnLst>
                        <p:par>
                          <p:cTn id="48" fill="hold">
                            <p:stCondLst>
                              <p:cond delay="0"/>
                            </p:stCondLst>
                            <p:childTnLst>
                              <p:par>
                                <p:cTn id="4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5" end="5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EMOT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SKOTT EMOT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724278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DEFENSIV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graphicFrame>
        <p:nvGraphicFramePr>
          <p:cNvPr id="4" name="Table 7">
            <a:extLst>
              <a:ext uri="{FF2B5EF4-FFF2-40B4-BE49-F238E27FC236}">
                <a16:creationId xmlns:a16="http://schemas.microsoft.com/office/drawing/2014/main" id="{C54C17A3-5DE4-B1F8-0BDD-A3496716717B}"/>
              </a:ext>
            </a:extLst>
          </p:cNvPr>
          <p:cNvGraphicFramePr>
            <a:graphicFrameLocks noGrp="1"/>
          </p:cNvGraphicFramePr>
          <p:nvPr>
            <p:ph sz="half" idx="2"/>
            <p:extLst>
              <p:ext uri="{D42A27DB-BD31-4B8C-83A1-F6EECF244321}">
                <p14:modId xmlns:p14="http://schemas.microsoft.com/office/powerpoint/2010/main" val="372976042"/>
              </p:ext>
            </p:extLst>
          </p:nvPr>
        </p:nvGraphicFramePr>
        <p:xfrm>
          <a:off x="1004888" y="3586163"/>
          <a:ext cx="7065962" cy="69989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32981">
                  <a:extLst>
                    <a:ext uri="{9D8B030D-6E8A-4147-A177-3AD203B41FA5}">
                      <a16:colId xmlns:a16="http://schemas.microsoft.com/office/drawing/2014/main" val="3365301473"/>
                    </a:ext>
                  </a:extLst>
                </a:gridCol>
                <a:gridCol w="3532981">
                  <a:extLst>
                    <a:ext uri="{9D8B030D-6E8A-4147-A177-3AD203B41FA5}">
                      <a16:colId xmlns:a16="http://schemas.microsoft.com/office/drawing/2014/main" val="2563799413"/>
                    </a:ext>
                  </a:extLst>
                </a:gridCol>
              </a:tblGrid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3000" dirty="0" err="1"/>
                        <a:t>Skottyp</a:t>
                      </a:r>
                      <a:endParaRPr lang="sv-SE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000" dirty="0"/>
                        <a:t>Skott </a:t>
                      </a:r>
                      <a:r>
                        <a:rPr lang="en-GB" sz="3000" dirty="0" err="1"/>
                        <a:t>emot</a:t>
                      </a:r>
                      <a:r>
                        <a:rPr lang="en-GB" sz="3000" dirty="0"/>
                        <a:t>/match</a:t>
                      </a:r>
                      <a:endParaRPr lang="sv-SE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735341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Utifrån</a:t>
                      </a:r>
                      <a:endParaRPr lang="en-GB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11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046909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Fast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10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150192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Centralt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4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557486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marL="0" marR="0" lvl="0" indent="0" algn="ctr" defTabSz="4572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GB" sz="4000" dirty="0" err="1"/>
                        <a:t>Inspel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sv-SE" sz="4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863234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Dribbling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sv-SE" sz="4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330598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Retur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chemeClr val="tx1"/>
                          </a:solidFill>
                        </a:rPr>
                        <a:t>2</a:t>
                      </a:r>
                      <a:endParaRPr lang="sv-SE" sz="4000" dirty="0">
                        <a:solidFill>
                          <a:schemeClr val="tx1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490244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Friställande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1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73848033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b="1" dirty="0" err="1"/>
                        <a:t>Totalt</a:t>
                      </a:r>
                      <a:endParaRPr lang="sv-SE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b="1" dirty="0"/>
                        <a:t>32</a:t>
                      </a:r>
                      <a:endParaRPr lang="sv-SE" sz="4000" b="1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4102460537"/>
                  </a:ext>
                </a:extLst>
              </a:tr>
            </a:tbl>
          </a:graphicData>
        </a:graphic>
      </p:graphicFrame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graphicFrame>
        <p:nvGraphicFramePr>
          <p:cNvPr id="10" name="Table 7">
            <a:extLst>
              <a:ext uri="{FF2B5EF4-FFF2-40B4-BE49-F238E27FC236}">
                <a16:creationId xmlns:a16="http://schemas.microsoft.com/office/drawing/2014/main" id="{00F7A5C3-C029-A3E8-D08C-13BDF17AECE2}"/>
              </a:ext>
            </a:extLst>
          </p:cNvPr>
          <p:cNvGraphicFramePr>
            <a:graphicFrameLocks/>
          </p:cNvGraphicFramePr>
          <p:nvPr>
            <p:extLst>
              <p:ext uri="{D42A27DB-BD31-4B8C-83A1-F6EECF244321}">
                <p14:modId xmlns:p14="http://schemas.microsoft.com/office/powerpoint/2010/main" val="2255718930"/>
              </p:ext>
            </p:extLst>
          </p:nvPr>
        </p:nvGraphicFramePr>
        <p:xfrm>
          <a:off x="10509250" y="3586163"/>
          <a:ext cx="7162800" cy="6998913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3581400">
                  <a:extLst>
                    <a:ext uri="{9D8B030D-6E8A-4147-A177-3AD203B41FA5}">
                      <a16:colId xmlns:a16="http://schemas.microsoft.com/office/drawing/2014/main" val="3365301473"/>
                    </a:ext>
                  </a:extLst>
                </a:gridCol>
                <a:gridCol w="3581400">
                  <a:extLst>
                    <a:ext uri="{9D8B030D-6E8A-4147-A177-3AD203B41FA5}">
                      <a16:colId xmlns:a16="http://schemas.microsoft.com/office/drawing/2014/main" val="2563799413"/>
                    </a:ext>
                  </a:extLst>
                </a:gridCol>
              </a:tblGrid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3000" dirty="0" err="1"/>
                        <a:t>Skottyp</a:t>
                      </a:r>
                      <a:endParaRPr lang="sv-SE" sz="3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3000" dirty="0"/>
                        <a:t>Skott </a:t>
                      </a:r>
                      <a:r>
                        <a:rPr lang="en-GB" sz="3000" dirty="0" err="1"/>
                        <a:t>emot</a:t>
                      </a:r>
                      <a:r>
                        <a:rPr lang="en-GB" sz="3000" dirty="0"/>
                        <a:t>/match</a:t>
                      </a:r>
                      <a:endParaRPr lang="sv-SE" sz="3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76735341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Utifrån</a:t>
                      </a:r>
                      <a:endParaRPr lang="en-GB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9</a:t>
                      </a:r>
                      <a:endParaRPr lang="sv-SE" sz="4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311046909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Fast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8</a:t>
                      </a:r>
                      <a:endParaRPr lang="sv-SE" sz="4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31150192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Centralt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4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879557486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Inspel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sv-SE" sz="4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831863234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Dribbling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sv-SE" sz="4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963330598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Retur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>
                          <a:solidFill>
                            <a:srgbClr val="C00000"/>
                          </a:solidFill>
                        </a:rPr>
                        <a:t>1</a:t>
                      </a:r>
                      <a:endParaRPr lang="sv-SE" sz="4000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559490244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dirty="0" err="1"/>
                        <a:t>Friställande</a:t>
                      </a:r>
                      <a:endParaRPr lang="sv-SE" sz="4000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dirty="0"/>
                        <a:t>1</a:t>
                      </a:r>
                      <a:endParaRPr lang="sv-SE" sz="4000" dirty="0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642656343"/>
                  </a:ext>
                </a:extLst>
              </a:tr>
              <a:tr h="777657">
                <a:tc>
                  <a:txBody>
                    <a:bodyPr/>
                    <a:lstStyle/>
                    <a:p>
                      <a:pPr algn="ctr"/>
                      <a:r>
                        <a:rPr lang="en-GB" sz="4000" b="1" dirty="0" err="1"/>
                        <a:t>Totalt</a:t>
                      </a:r>
                      <a:endParaRPr lang="sv-SE" sz="4000" b="1" dirty="0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GB" sz="4000" b="1" dirty="0">
                          <a:solidFill>
                            <a:srgbClr val="C00000"/>
                          </a:solidFill>
                        </a:rPr>
                        <a:t>25</a:t>
                      </a:r>
                      <a:endParaRPr lang="sv-SE" sz="4000" b="1" dirty="0">
                        <a:solidFill>
                          <a:srgbClr val="C00000"/>
                        </a:solidFill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1250173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59674332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7774FFB6-1C36-2637-193D-EBCB16FCD50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1004888" y="1995577"/>
            <a:ext cx="8883650" cy="1590586"/>
          </a:xfrm>
        </p:spPr>
        <p:txBody>
          <a:bodyPr>
            <a:norm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BOLLVINSTER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 TOLV FÖRSTA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5625B5D-FC49-F412-1697-98155B3B091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10212388" y="1995577"/>
            <a:ext cx="8886825" cy="1590586"/>
          </a:xfrm>
        </p:spPr>
        <p:txBody>
          <a:bodyPr>
            <a:noAutofit/>
          </a:bodyPr>
          <a:lstStyle/>
          <a:p>
            <a:r>
              <a:rPr lang="en-GB" sz="4000" dirty="0">
                <a:latin typeface="Arial Black" panose="020B0A04020102020204" pitchFamily="34" charset="0"/>
              </a:rPr>
              <a:t>SIRIUS BOLLVINSTER</a:t>
            </a:r>
          </a:p>
          <a:p>
            <a:r>
              <a:rPr lang="en-GB" sz="4000" dirty="0">
                <a:latin typeface="Arial Black" panose="020B0A04020102020204" pitchFamily="34" charset="0"/>
              </a:rPr>
              <a:t>SENASTE TRE</a:t>
            </a:r>
            <a:endParaRPr lang="sv-SE" sz="4000" dirty="0">
              <a:latin typeface="Arial Black" panose="020B0A04020102020204" pitchFamily="34" charset="0"/>
            </a:endParaRPr>
          </a:p>
        </p:txBody>
      </p:sp>
      <p:sp>
        <p:nvSpPr>
          <p:cNvPr id="7" name="textruta 2">
            <a:extLst>
              <a:ext uri="{FF2B5EF4-FFF2-40B4-BE49-F238E27FC236}">
                <a16:creationId xmlns:a16="http://schemas.microsoft.com/office/drawing/2014/main" id="{964C5B86-CC4E-A5E9-A471-5DCE07167437}"/>
              </a:ext>
            </a:extLst>
          </p:cNvPr>
          <p:cNvSpPr txBox="1">
            <a:spLocks noGrp="1"/>
          </p:cNvSpPr>
          <p:nvPr>
            <p:ph type="title"/>
          </p:nvPr>
        </p:nvSpPr>
        <p:spPr>
          <a:xfrm>
            <a:off x="1004887" y="724278"/>
            <a:ext cx="18094325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GB" sz="7200" dirty="0">
                <a:latin typeface="Arial Black" panose="020B0A04020102020204" pitchFamily="34" charset="0"/>
              </a:rPr>
              <a:t>BOLLVINSTER</a:t>
            </a:r>
            <a:endParaRPr lang="sv-SE" sz="7200" dirty="0">
              <a:latin typeface="Arial Black" panose="020B0A04020102020204" pitchFamily="34" charset="0"/>
            </a:endParaRPr>
          </a:p>
        </p:txBody>
      </p:sp>
      <p:pic>
        <p:nvPicPr>
          <p:cNvPr id="2" name="Picture 1" descr="sirius logo.png">
            <a:extLst>
              <a:ext uri="{FF2B5EF4-FFF2-40B4-BE49-F238E27FC236}">
                <a16:creationId xmlns:a16="http://schemas.microsoft.com/office/drawing/2014/main" id="{1C519BE9-C00D-5570-E798-3A9C2C82EE4F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517650" y="317234"/>
            <a:ext cx="1600200" cy="1600200"/>
          </a:xfrm>
          <a:prstGeom prst="rect">
            <a:avLst/>
          </a:prstGeom>
        </p:spPr>
      </p:pic>
      <p:sp>
        <p:nvSpPr>
          <p:cNvPr id="11" name="Content Placeholder 10">
            <a:extLst>
              <a:ext uri="{FF2B5EF4-FFF2-40B4-BE49-F238E27FC236}">
                <a16:creationId xmlns:a16="http://schemas.microsoft.com/office/drawing/2014/main" id="{80692961-859F-E6A8-A412-D8DEE074FC7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1004888" y="4068385"/>
            <a:ext cx="8883650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Vunna närkamper: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/>
              <a:t>582 (52 %)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Brytningar: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/>
              <a:t>107 (49 %)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Bolltapp: </a:t>
            </a:r>
            <a:br>
              <a:rPr lang="sv-SE" sz="5000" dirty="0"/>
            </a:br>
            <a:r>
              <a:rPr lang="sv-SE" sz="5000" dirty="0"/>
              <a:t>	62 (63 %)</a:t>
            </a:r>
          </a:p>
        </p:txBody>
      </p:sp>
      <p:pic>
        <p:nvPicPr>
          <p:cNvPr id="16" name="Picture 15" descr="sirius logo.png">
            <a:extLst>
              <a:ext uri="{FF2B5EF4-FFF2-40B4-BE49-F238E27FC236}">
                <a16:creationId xmlns:a16="http://schemas.microsoft.com/office/drawing/2014/main" id="{CF3E6743-9140-341D-10FA-D8EA76EF1D7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6529050" y="367205"/>
            <a:ext cx="1600200" cy="1600200"/>
          </a:xfrm>
          <a:prstGeom prst="rect">
            <a:avLst/>
          </a:prstGeom>
        </p:spPr>
      </p:pic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E44C4D3D-16A6-A019-CCBA-EBA7F0A2ECE3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10216924" y="4068384"/>
            <a:ext cx="8886825" cy="6516687"/>
          </a:xfrm>
        </p:spPr>
        <p:txBody>
          <a:bodyPr>
            <a:noAutofit/>
          </a:bodyPr>
          <a:lstStyle/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Vunna närkamper: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>
                <a:solidFill>
                  <a:srgbClr val="C00000"/>
                </a:solidFill>
              </a:rPr>
              <a:t>147 (59 %)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Brytningar:</a:t>
            </a:r>
          </a:p>
          <a:p>
            <a:pPr marL="457200" lvl="1" indent="0">
              <a:buNone/>
              <a:defRPr>
                <a:solidFill>
                  <a:srgbClr val="000000"/>
                </a:solidFill>
              </a:defRPr>
            </a:pPr>
            <a:r>
              <a:rPr lang="sv-SE" sz="5000" dirty="0"/>
              <a:t>26 (43 %)</a:t>
            </a:r>
          </a:p>
          <a:p>
            <a:pPr>
              <a:defRPr>
                <a:solidFill>
                  <a:srgbClr val="000000"/>
                </a:solidFill>
              </a:defRPr>
            </a:pPr>
            <a:r>
              <a:rPr lang="sv-SE" sz="5000" dirty="0"/>
              <a:t>Bolltapp: </a:t>
            </a:r>
            <a:br>
              <a:rPr lang="sv-SE" sz="5000" dirty="0"/>
            </a:br>
            <a:r>
              <a:rPr lang="sv-SE" sz="5000" dirty="0"/>
              <a:t>	12 (75 %)</a:t>
            </a:r>
          </a:p>
        </p:txBody>
      </p:sp>
    </p:spTree>
    <p:extLst>
      <p:ext uri="{BB962C8B-B14F-4D97-AF65-F5344CB8AC3E}">
        <p14:creationId xmlns:p14="http://schemas.microsoft.com/office/powerpoint/2010/main" val="84154154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7" fill="hold">
                      <p:stCondLst>
                        <p:cond delay="indefinite"/>
                      </p:stCondLst>
                      <p:childTnLst>
                        <p:par>
                          <p:cTn id="18" fill="hold">
                            <p:stCondLst>
                              <p:cond delay="0"/>
                            </p:stCondLst>
                            <p:childTnLst>
                              <p:par>
                                <p:cTn id="1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1" fill="hold">
                      <p:stCondLst>
                        <p:cond delay="indefinite"/>
                      </p:stCondLst>
                      <p:childTnLst>
                        <p:par>
                          <p:cTn id="22" fill="hold">
                            <p:stCondLst>
                              <p:cond delay="0"/>
                            </p:stCondLst>
                            <p:childTnLst>
                              <p:par>
                                <p:cTn id="23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9" fill="hold">
                      <p:stCondLst>
                        <p:cond delay="indefinite"/>
                      </p:stCondLst>
                      <p:childTnLst>
                        <p:par>
                          <p:cTn id="30" fill="hold">
                            <p:stCondLst>
                              <p:cond delay="0"/>
                            </p:stCondLst>
                            <p:childTnLst>
                              <p:par>
                                <p:cTn id="3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2" end="2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3" fill="hold">
                      <p:stCondLst>
                        <p:cond delay="indefinite"/>
                      </p:stCondLst>
                      <p:childTnLst>
                        <p:par>
                          <p:cTn id="34" fill="hold">
                            <p:stCondLst>
                              <p:cond delay="0"/>
                            </p:stCondLst>
                            <p:childTnLst>
                              <p:par>
                                <p:cTn id="3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37" fill="hold">
                      <p:stCondLst>
                        <p:cond delay="indefinite"/>
                      </p:stCondLst>
                      <p:childTnLst>
                        <p:par>
                          <p:cTn id="38" fill="hold">
                            <p:stCondLst>
                              <p:cond delay="0"/>
                            </p:stCondLst>
                            <p:childTnLst>
                              <p:par>
                                <p:cTn id="3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Anpassad formgivning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533</TotalTime>
  <Words>573</Words>
  <Application>Microsoft Office PowerPoint</Application>
  <PresentationFormat>Custom</PresentationFormat>
  <Paragraphs>245</Paragraphs>
  <Slides>12</Slides>
  <Notes>2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2</vt:i4>
      </vt:variant>
      <vt:variant>
        <vt:lpstr>Slide Titles</vt:lpstr>
      </vt:variant>
      <vt:variant>
        <vt:i4>12</vt:i4>
      </vt:variant>
    </vt:vector>
  </HeadingPairs>
  <TitlesOfParts>
    <vt:vector size="19" baseType="lpstr">
      <vt:lpstr>Arial</vt:lpstr>
      <vt:lpstr>Arial Black</vt:lpstr>
      <vt:lpstr>Calibri</vt:lpstr>
      <vt:lpstr>Times New Roman</vt:lpstr>
      <vt:lpstr>Vitesse Sans</vt:lpstr>
      <vt:lpstr>Office Theme</vt:lpstr>
      <vt:lpstr>Anpassad formgivning</vt:lpstr>
      <vt:lpstr>PowerPoint Presentation</vt:lpstr>
      <vt:lpstr>JÄMFÖRELSE</vt:lpstr>
      <vt:lpstr>SKOTTSTATISTIK FÖR</vt:lpstr>
      <vt:lpstr>OFFENSIVA INSPEL </vt:lpstr>
      <vt:lpstr>DEFENSIVA INSPEL </vt:lpstr>
      <vt:lpstr>HÖRNOR FÖR</vt:lpstr>
      <vt:lpstr>HÖRNOR EMOT</vt:lpstr>
      <vt:lpstr>DEFENSIV</vt:lpstr>
      <vt:lpstr>BOLLVINSTER</vt:lpstr>
      <vt:lpstr>NÄRKAMPERS UTFALL</vt:lpstr>
      <vt:lpstr>NÄRKAMPER OCH  BRYTNINGAR PER ZON</vt:lpstr>
      <vt:lpstr>VUNNA NÄRKAMPER  OCH BRYTNINGAR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PowerPoint-presentation</dc:title>
  <dc:creator>Cilla Fischer</dc:creator>
  <cp:lastModifiedBy>Legend WK</cp:lastModifiedBy>
  <cp:revision>36</cp:revision>
  <dcterms:created xsi:type="dcterms:W3CDTF">2018-04-25T07:32:07Z</dcterms:created>
  <dcterms:modified xsi:type="dcterms:W3CDTF">2023-01-04T13:39:39Z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2018-04-25T00:00:00Z</vt:filetime>
  </property>
  <property fmtid="{D5CDD505-2E9C-101B-9397-08002B2CF9AE}" pid="3" name="Creator">
    <vt:lpwstr>Adobe InDesign CC 13.0 (Macintosh)</vt:lpwstr>
  </property>
  <property fmtid="{D5CDD505-2E9C-101B-9397-08002B2CF9AE}" pid="4" name="LastSaved">
    <vt:filetime>2018-04-25T00:00:00Z</vt:filetime>
  </property>
</Properties>
</file>